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m4a" ContentType="audio/mp4"/>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3"/>
  </p:notesMasterIdLst>
  <p:sldIdLst>
    <p:sldId id="256" r:id="rId2"/>
    <p:sldId id="258" r:id="rId3"/>
    <p:sldId id="259" r:id="rId4"/>
    <p:sldId id="257" r:id="rId5"/>
    <p:sldId id="262" r:id="rId6"/>
    <p:sldId id="261" r:id="rId7"/>
    <p:sldId id="260" r:id="rId8"/>
    <p:sldId id="263" r:id="rId9"/>
    <p:sldId id="267" r:id="rId10"/>
    <p:sldId id="268" r:id="rId11"/>
    <p:sldId id="269" r:id="rId12"/>
    <p:sldId id="270" r:id="rId13"/>
    <p:sldId id="271" r:id="rId14"/>
    <p:sldId id="272" r:id="rId15"/>
    <p:sldId id="273" r:id="rId16"/>
    <p:sldId id="274" r:id="rId17"/>
    <p:sldId id="275" r:id="rId18"/>
    <p:sldId id="264" r:id="rId19"/>
    <p:sldId id="276" r:id="rId20"/>
    <p:sldId id="277" r:id="rId21"/>
    <p:sldId id="278" r:id="rId22"/>
    <p:sldId id="279" r:id="rId23"/>
    <p:sldId id="280" r:id="rId24"/>
    <p:sldId id="281" r:id="rId25"/>
    <p:sldId id="283" r:id="rId26"/>
    <p:sldId id="282" r:id="rId27"/>
    <p:sldId id="297" r:id="rId28"/>
    <p:sldId id="284" r:id="rId29"/>
    <p:sldId id="285" r:id="rId30"/>
    <p:sldId id="287" r:id="rId31"/>
    <p:sldId id="286" r:id="rId32"/>
    <p:sldId id="290" r:id="rId33"/>
    <p:sldId id="289" r:id="rId34"/>
    <p:sldId id="288" r:id="rId35"/>
    <p:sldId id="296" r:id="rId36"/>
    <p:sldId id="291" r:id="rId37"/>
    <p:sldId id="292" r:id="rId38"/>
    <p:sldId id="298" r:id="rId39"/>
    <p:sldId id="294" r:id="rId40"/>
    <p:sldId id="293"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81" autoAdjust="0"/>
  </p:normalViewPr>
  <p:slideViewPr>
    <p:cSldViewPr snapToGrid="0">
      <p:cViewPr varScale="1">
        <p:scale>
          <a:sx n="66" d="100"/>
          <a:sy n="66" d="100"/>
        </p:scale>
        <p:origin x="122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4/14/2022</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uance.com/dragon/index.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orman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7"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John_R._Pierc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James_L._Flanagan" TargetMode="External"/><Relationship Id="rId4" Type="http://schemas.openxmlformats.org/officeDocument/2006/relationships/hyperlink" Target="https://en.wikipedia.org/wiki/Speech_recognition#cite_note-jasapierce-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Raj_Reddy"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Chess" TargetMode="External"/><Relationship Id="rId4" Type="http://schemas.openxmlformats.org/officeDocument/2006/relationships/hyperlink" Target="https://en.wikipedia.org/wiki/Stanford_Universit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Dynamic_time_warp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Recurrent_neural_network" TargetMode="External"/><Relationship Id="rId13" Type="http://schemas.openxmlformats.org/officeDocument/2006/relationships/hyperlink" Target="https://en.wikipedia.org/wiki/Speech_recognition#cite_note-schmidhuber2015-31" TargetMode="External"/><Relationship Id="rId18" Type="http://schemas.openxmlformats.org/officeDocument/2006/relationships/hyperlink" Target="https://en.wikipedia.org/wiki/Acoustic_model" TargetMode="External"/><Relationship Id="rId3" Type="http://schemas.openxmlformats.org/officeDocument/2006/relationships/hyperlink" Target="https://en.wikipedia.org/wiki/Hidden_Markov_Models" TargetMode="External"/><Relationship Id="rId21" Type="http://schemas.openxmlformats.org/officeDocument/2006/relationships/hyperlink" Target="https://en.wikipedia.org/wiki/Speech_recognition#cite_note-HintonDengYu2012-36" TargetMode="External"/><Relationship Id="rId7" Type="http://schemas.openxmlformats.org/officeDocument/2006/relationships/hyperlink" Target="https://en.wikipedia.org/wiki/Long_short-term_memory" TargetMode="External"/><Relationship Id="rId12" Type="http://schemas.openxmlformats.org/officeDocument/2006/relationships/hyperlink" Target="https://en.wikipedia.org/wiki/Vanishing_gradient_problem" TargetMode="External"/><Relationship Id="rId17" Type="http://schemas.openxmlformats.org/officeDocument/2006/relationships/hyperlink" Target="https://en.wikipedia.org/wiki/Speech_recognition#cite_note-sak2015-34" TargetMode="External"/><Relationship Id="rId2" Type="http://schemas.openxmlformats.org/officeDocument/2006/relationships/slide" Target="../slides/slide17.xml"/><Relationship Id="rId16" Type="http://schemas.openxmlformats.org/officeDocument/2006/relationships/hyperlink" Target="https://en.wikipedia.org/wiki/Google_Voice" TargetMode="External"/><Relationship Id="rId20" Type="http://schemas.openxmlformats.org/officeDocument/2006/relationships/hyperlink" Target="https://en.wikipedia.org/wiki/Speech_recognition#cite_note-NIPS2009-35" TargetMode="External"/><Relationship Id="rId1" Type="http://schemas.openxmlformats.org/officeDocument/2006/relationships/notesMaster" Target="../notesMasters/notesMaster1.xml"/><Relationship Id="rId6" Type="http://schemas.openxmlformats.org/officeDocument/2006/relationships/hyperlink" Target="https://en.wikipedia.org/wiki/Deep_learning" TargetMode="External"/><Relationship Id="rId11" Type="http://schemas.openxmlformats.org/officeDocument/2006/relationships/hyperlink" Target="https://en.wikipedia.org/wiki/Speech_recognition#cite_note-lstm-30" TargetMode="External"/><Relationship Id="rId5" Type="http://schemas.openxmlformats.org/officeDocument/2006/relationships/hyperlink" Target="https://en.wikipedia.org/wiki/Speech_recognition#cite_note-bourlard1994-29" TargetMode="External"/><Relationship Id="rId15" Type="http://schemas.openxmlformats.org/officeDocument/2006/relationships/hyperlink" Target="https://en.wikipedia.org/wiki/Speech_recognition#cite_note-fernandez2007keyword-33" TargetMode="External"/><Relationship Id="rId23" Type="http://schemas.openxmlformats.org/officeDocument/2006/relationships/hyperlink" Target="https://en.wikipedia.org/wiki/Speech_recognition#cite_note-38" TargetMode="External"/><Relationship Id="rId10" Type="http://schemas.openxmlformats.org/officeDocument/2006/relationships/hyperlink" Target="https://en.wikipedia.org/wiki/J%C3%BCrgen_Schmidhuber" TargetMode="External"/><Relationship Id="rId19" Type="http://schemas.openxmlformats.org/officeDocument/2006/relationships/hyperlink" Target="https://en.wikipedia.org/wiki/Geoffrey_Hinton" TargetMode="External"/><Relationship Id="rId4" Type="http://schemas.openxmlformats.org/officeDocument/2006/relationships/hyperlink" Target="https://en.wikipedia.org/wiki/Artificial_neural_networks" TargetMode="External"/><Relationship Id="rId9" Type="http://schemas.openxmlformats.org/officeDocument/2006/relationships/hyperlink" Target="https://en.wikipedia.org/wiki/Sepp_Hochreiter" TargetMode="External"/><Relationship Id="rId14" Type="http://schemas.openxmlformats.org/officeDocument/2006/relationships/hyperlink" Target="https://en.wikipedia.org/wiki/Speech_recognition#cite_note-graves2006-32" TargetMode="External"/><Relationship Id="rId22" Type="http://schemas.openxmlformats.org/officeDocument/2006/relationships/hyperlink" Target="https://en.wikipedia.org/wiki/Speech_recognition#cite_note-ReferenceICASSP2013-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HAL9000</a:t>
            </a:r>
          </a:p>
          <a:p>
            <a:r>
              <a:rPr lang="zh-CN" altLang="en-US" dirty="0"/>
              <a:t>流浪地球</a:t>
            </a:r>
            <a:r>
              <a:rPr lang="en-US" dirty="0"/>
              <a:t>MOSS</a:t>
            </a:r>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77320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en-US" dirty="0"/>
              <a:t>Using Nuance </a:t>
            </a:r>
            <a:r>
              <a:rPr lang="en-US" dirty="0" err="1"/>
              <a:t>Dragon</a:t>
            </a:r>
            <a:r>
              <a:rPr lang="en-US" baseline="30000" dirty="0" err="1"/>
              <a:t>TM</a:t>
            </a:r>
            <a:r>
              <a:rPr lang="en-US" dirty="0"/>
              <a:t> speech dictation and a head mouse (as made visible by the little silver dot on his forehead), a computer scientist is able to overcome a temporary hand disability</a:t>
            </a:r>
          </a:p>
          <a:p>
            <a:r>
              <a:rPr lang="en-US" dirty="0"/>
              <a:t>	(</a:t>
            </a:r>
            <a:r>
              <a:rPr lang="en-US" dirty="0">
                <a:hlinkClick r:id="rId3"/>
              </a:rPr>
              <a:t>http://www.nuance.com/dragon/index.htm</a:t>
            </a:r>
            <a:r>
              <a:rPr lang="en-US" dirty="0"/>
              <a: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18</a:t>
            </a:fld>
            <a:endParaRPr lang="en-US"/>
          </a:p>
        </p:txBody>
      </p:sp>
    </p:spTree>
    <p:extLst>
      <p:ext uri="{BB962C8B-B14F-4D97-AF65-F5344CB8AC3E}">
        <p14:creationId xmlns:p14="http://schemas.microsoft.com/office/powerpoint/2010/main" val="284059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人工智能实时解说足球比赛</a:t>
            </a:r>
            <a:r>
              <a:rPr lang="en-US" altLang="zh-CN"/>
              <a:t>.mp4</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34436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Knowing what to say: users need to know</a:t>
            </a:r>
            <a:r>
              <a:rPr lang="en-US" baseline="0" dirty="0"/>
              <a:t> what can be said and reliably recognized.</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23</a:t>
            </a:fld>
            <a:endParaRPr lang="en-US"/>
          </a:p>
        </p:txBody>
      </p:sp>
    </p:spTree>
    <p:extLst>
      <p:ext uri="{BB962C8B-B14F-4D97-AF65-F5344CB8AC3E}">
        <p14:creationId xmlns:p14="http://schemas.microsoft.com/office/powerpoint/2010/main" val="122308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Users of mobile digital “assistants” are left with the burden</a:t>
            </a:r>
            <a:r>
              <a:rPr lang="en-US" baseline="0" dirty="0"/>
              <a:t> of learning and remembering what the effective commands are. They may quickly become frustrated and quit if none of their attempts leads to success. Help can be provided with examples of commands, or users are left to search blog postings to find lists of effective prompts, but those lists may be very long and commands still have to be remembered.</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24</a:t>
            </a:fld>
            <a:endParaRPr lang="en-US"/>
          </a:p>
        </p:txBody>
      </p:sp>
    </p:spTree>
    <p:extLst>
      <p:ext uri="{BB962C8B-B14F-4D97-AF65-F5344CB8AC3E}">
        <p14:creationId xmlns:p14="http://schemas.microsoft.com/office/powerpoint/2010/main" val="342123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sz="1200" dirty="0"/>
              <a:t>Correcting a word during dictation using Nuance </a:t>
            </a:r>
            <a:r>
              <a:rPr lang="en-US" sz="1200" dirty="0" err="1"/>
              <a:t>Dragon</a:t>
            </a:r>
            <a:r>
              <a:rPr lang="en-US" sz="1200" baseline="30000" dirty="0" err="1"/>
              <a:t>TM</a:t>
            </a:r>
            <a:r>
              <a:rPr lang="en-US" sz="1200" dirty="0"/>
              <a:t>.  </a:t>
            </a:r>
          </a:p>
          <a:p>
            <a:pPr marL="171450" indent="-171450">
              <a:buFont typeface="Arial" panose="020B0604020202020204" pitchFamily="34" charset="0"/>
              <a:buChar char="•"/>
            </a:pPr>
            <a:r>
              <a:rPr lang="en-US" sz="1200" dirty="0"/>
              <a:t>After saying “Correct </a:t>
            </a:r>
            <a:r>
              <a:rPr lang="en-US" sz="1200" dirty="0" err="1"/>
              <a:t>finnish</a:t>
            </a:r>
            <a:r>
              <a:rPr lang="en-US" sz="1200" dirty="0"/>
              <a:t>” the word is selected and possible corrections are displayed in a menu, along with additional commands such as “Spell that”  </a:t>
            </a:r>
          </a:p>
          <a:p>
            <a:pPr marL="171450" indent="-171450">
              <a:buFont typeface="Arial" panose="020B0604020202020204" pitchFamily="34" charset="0"/>
              <a:buChar char="•"/>
            </a:pPr>
            <a:r>
              <a:rPr lang="en-US" sz="1200" dirty="0"/>
              <a:t>Users can use the cursor, arrow keys, or voice to specify their choice</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38150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success</a:t>
            </a:r>
            <a:r>
              <a:rPr lang="en-US" altLang="zh-CN" baseline="0" dirty="0"/>
              <a:t> of speech recognition applications is due to limited application domains, so the world of actions is limited. Banking IVRs only know about banking terms and have a small set of possible actions.</a:t>
            </a:r>
          </a:p>
          <a:p>
            <a:pPr marL="0" indent="0">
              <a:buFont typeface="Arial" panose="020B0604020202020204" pitchFamily="34" charset="0"/>
              <a:buNone/>
            </a:pPr>
            <a:r>
              <a:rPr lang="en-US" sz="1200" dirty="0"/>
              <a:t>It can be difficult to remember what exact command will accomplish the task</a:t>
            </a:r>
          </a:p>
          <a:p>
            <a:pPr marL="285750" indent="-285750">
              <a:buFont typeface="Arial" panose="020B0604020202020204" pitchFamily="34" charset="0"/>
              <a:buChar char="•"/>
            </a:pPr>
            <a:r>
              <a:rPr lang="en-US" sz="1200" dirty="0"/>
              <a:t>In this example when the user said “Search the web for Glacier National Park” a Google search was launched and a search executed with the correct terms, but when the user said “Do a web search for Glacier National Park” the text was indeed accurately recognized but not as a command, so the text was placed in the Nuance </a:t>
            </a:r>
            <a:r>
              <a:rPr lang="en-US" sz="1200" dirty="0" err="1"/>
              <a:t>Dragon</a:t>
            </a:r>
            <a:r>
              <a:rPr lang="en-US" sz="1200" baseline="30000" dirty="0" err="1"/>
              <a:t>TM</a:t>
            </a:r>
            <a:r>
              <a:rPr lang="en-US" sz="1200" dirty="0"/>
              <a:t> dictation box</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26</a:t>
            </a:fld>
            <a:endParaRPr lang="en-US"/>
          </a:p>
        </p:txBody>
      </p:sp>
    </p:spTree>
    <p:extLst>
      <p:ext uri="{BB962C8B-B14F-4D97-AF65-F5344CB8AC3E}">
        <p14:creationId xmlns:p14="http://schemas.microsoft.com/office/powerpoint/2010/main" val="330668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During diction or transcription, the recognized text is shown in the document</a:t>
            </a:r>
            <a:r>
              <a:rPr lang="en-US" baseline="0" dirty="0"/>
              <a:t> being composed or in a dictation buffer, usually after a short delay.</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250792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Human learning is greatly facilitated by meaningful structure. If a set of commands is well-designed, users will recognize its structure and easily encode it in their semantic-knowledge storage.</a:t>
            </a:r>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51918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Canned speech: </a:t>
            </a:r>
            <a:r>
              <a:rPr lang="zh-CN" altLang="en-US" dirty="0"/>
              <a:t>公交车报站</a:t>
            </a:r>
            <a:endParaRPr lang="en-US" altLang="zh-CN" dirty="0"/>
          </a:p>
          <a:p>
            <a:r>
              <a:rPr lang="zh-CN" altLang="en-US"/>
              <a:t>（录音）</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31</a:t>
            </a:fld>
            <a:endParaRPr lang="en-US"/>
          </a:p>
        </p:txBody>
      </p:sp>
    </p:spTree>
    <p:extLst>
      <p:ext uri="{BB962C8B-B14F-4D97-AF65-F5344CB8AC3E}">
        <p14:creationId xmlns:p14="http://schemas.microsoft.com/office/powerpoint/2010/main" val="273799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https://www.ximalaya.com/album/55047919</a:t>
            </a:r>
            <a:endParaRPr lang="zh-CN" altLang="en-US" dirty="0"/>
          </a:p>
        </p:txBody>
      </p:sp>
      <p:sp>
        <p:nvSpPr>
          <p:cNvPr id="4" name="灯片编号占位符 3"/>
          <p:cNvSpPr>
            <a:spLocks noGrp="1"/>
          </p:cNvSpPr>
          <p:nvPr>
            <p:ph type="sldNum" sz="quarter" idx="5"/>
          </p:nvPr>
        </p:nvSpPr>
        <p:spPr/>
        <p:txBody>
          <a:bodyPr/>
          <a:lstStyle/>
          <a:p>
            <a:fld id="{79B504C9-A449-4DFC-821B-2841C70D7394}" type="slidenum">
              <a:rPr lang="en-US" smtClean="0"/>
              <a:t>32</a:t>
            </a:fld>
            <a:endParaRPr lang="en-US"/>
          </a:p>
        </p:txBody>
      </p:sp>
    </p:spTree>
    <p:extLst>
      <p:ext uri="{BB962C8B-B14F-4D97-AF65-F5344CB8AC3E}">
        <p14:creationId xmlns:p14="http://schemas.microsoft.com/office/powerpoint/2010/main" val="428194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The first serious speech recognizer was developed in 1952 by Davis, </a:t>
            </a:r>
            <a:r>
              <a:rPr lang="en-US" altLang="en-US" dirty="0" err="1"/>
              <a:t>Biddulph</a:t>
            </a:r>
            <a:r>
              <a:rPr lang="en-US" altLang="en-US" dirty="0"/>
              <a:t>, and </a:t>
            </a:r>
            <a:r>
              <a:rPr lang="en-US" altLang="en-US" dirty="0" err="1"/>
              <a:t>Balashek</a:t>
            </a:r>
            <a:r>
              <a:rPr lang="en-US" altLang="en-US" dirty="0"/>
              <a:t> of Bell Labs. Analog circuit using filters, amplifiers and integrators.  Using a simple frequency splitter, it generated plots of the first two formants, which it identified by matching them against </a:t>
            </a:r>
            <a:r>
              <a:rPr lang="en-US" altLang="en-US" dirty="0" err="1"/>
              <a:t>prestored</a:t>
            </a:r>
            <a:r>
              <a:rPr lang="en-US" altLang="en-US" dirty="0"/>
              <a:t> patterns in an analog memory. With training, it was reported, the machine achieved 97 percent accuracy on the spoken forms of ten digits. </a:t>
            </a:r>
          </a:p>
          <a:p>
            <a:endParaRPr lang="en-US" altLang="en-US" dirty="0"/>
          </a:p>
          <a:p>
            <a:r>
              <a:rPr lang="en-US" altLang="zh-CN" dirty="0">
                <a:ea typeface="宋体" panose="02010600030101010101" pitchFamily="2" charset="-122"/>
              </a:rPr>
              <a:t>Thus an utterance of an unknown digit could be recognized if its pattern on the formant-one/formant-two plane was compared with those of all digits plotted during the experimental phase.  That was the principle on which Audrey was based. Rather than comparing the whole patterns point by point, twenty numbers were computed and stored for each digit, characterizing the corresponding average pattern on the formant-one/formant-two plane. Those twenty characteristic numbers were then computed, in the same way, for any incoming utterance to be recognized, and compared with the stored sets. The digit with the stored set of twenty numbers more similar to the newly computed one was the digit that most probably was uttered.  Speaker dependent.</a:t>
            </a:r>
          </a:p>
          <a:p>
            <a:endParaRPr lang="en-US" altLang="en-US" dirty="0">
              <a:ea typeface="宋体" panose="02010600030101010101" pitchFamily="2" charset="-122"/>
            </a:endParaRPr>
          </a:p>
          <a:p>
            <a:r>
              <a:rPr lang="en-US" altLang="en-US" dirty="0">
                <a:ea typeface="宋体" panose="02010600030101010101" pitchFamily="2" charset="-122"/>
              </a:rPr>
              <a:t>(wiki)</a:t>
            </a:r>
            <a:r>
              <a:rPr lang="en-US" sz="1200" b="0" i="0" kern="1200" dirty="0">
                <a:solidFill>
                  <a:schemeClr val="tx1"/>
                </a:solidFill>
                <a:effectLst/>
                <a:latin typeface="+mn-lt"/>
                <a:ea typeface="+mn-ea"/>
                <a:cs typeface="+mn-cs"/>
              </a:rPr>
              <a:t> In 1952 three Bell Labs researchers built a system for single-speaker digit recognition. Their system worked by locating the </a:t>
            </a:r>
            <a:r>
              <a:rPr lang="en-US" sz="1200" b="0" i="0" u="none" strike="noStrike" kern="1200" dirty="0">
                <a:solidFill>
                  <a:schemeClr val="tx1"/>
                </a:solidFill>
                <a:effectLst/>
                <a:latin typeface="+mn-lt"/>
                <a:ea typeface="+mn-ea"/>
                <a:cs typeface="+mn-cs"/>
                <a:hlinkClick r:id="rId3" tooltip="Formants"/>
              </a:rPr>
              <a:t>formants</a:t>
            </a:r>
            <a:r>
              <a:rPr lang="en-US" sz="1200" b="0" i="0" kern="1200" dirty="0">
                <a:solidFill>
                  <a:schemeClr val="tx1"/>
                </a:solidFill>
                <a:effectLst/>
                <a:latin typeface="+mn-lt"/>
                <a:ea typeface="+mn-ea"/>
                <a:cs typeface="+mn-cs"/>
              </a:rPr>
              <a:t> in the power spectrum of each utterance.</a:t>
            </a:r>
            <a:r>
              <a:rPr lang="en-US" sz="1200" b="0" i="0" u="none" strike="noStrike" kern="1200" baseline="30000" dirty="0">
                <a:solidFill>
                  <a:schemeClr val="tx1"/>
                </a:solidFill>
                <a:effectLst/>
                <a:latin typeface="+mn-lt"/>
                <a:ea typeface="+mn-ea"/>
                <a:cs typeface="+mn-cs"/>
                <a:hlinkClick r:id="rId4"/>
              </a:rPr>
              <a:t>[7]</a:t>
            </a:r>
            <a:r>
              <a:rPr lang="en-US" sz="1200" b="0" i="0" kern="1200" dirty="0">
                <a:solidFill>
                  <a:schemeClr val="tx1"/>
                </a:solidFill>
                <a:effectLst/>
                <a:latin typeface="+mn-lt"/>
                <a:ea typeface="+mn-ea"/>
                <a:cs typeface="+mn-cs"/>
              </a:rPr>
              <a:t> The 1950s era technology was limited to single-speaker systems with vocabularies of around ten words.</a:t>
            </a:r>
            <a:endParaRPr lang="en-US" altLang="en-US" dirty="0"/>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9</a:t>
            </a:fld>
            <a:endParaRPr lang="en-US"/>
          </a:p>
        </p:txBody>
      </p:sp>
    </p:spTree>
    <p:extLst>
      <p:ext uri="{BB962C8B-B14F-4D97-AF65-F5344CB8AC3E}">
        <p14:creationId xmlns:p14="http://schemas.microsoft.com/office/powerpoint/2010/main" val="268824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Language is subtle; there are many special cases, contexts are complex, and emotional relationships have a powerful and pervasive effect in human-human communication.</a:t>
            </a:r>
            <a:r>
              <a:rPr lang="en-US" altLang="zh-CN" baseline="0" dirty="0"/>
              <a:t> </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34</a:t>
            </a:fld>
            <a:endParaRPr lang="en-US"/>
          </a:p>
        </p:txBody>
      </p:sp>
    </p:spTree>
    <p:extLst>
      <p:ext uri="{BB962C8B-B14F-4D97-AF65-F5344CB8AC3E}">
        <p14:creationId xmlns:p14="http://schemas.microsoft.com/office/powerpoint/2010/main" val="1439814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(Dyke, 2013; www.netc.navy.mil/nstc/news_page_2012_02_24_2.asp)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36</a:t>
            </a:fld>
            <a:endParaRPr lang="en-US"/>
          </a:p>
        </p:txBody>
      </p:sp>
    </p:spTree>
    <p:extLst>
      <p:ext uri="{BB962C8B-B14F-4D97-AF65-F5344CB8AC3E}">
        <p14:creationId xmlns:p14="http://schemas.microsoft.com/office/powerpoint/2010/main" val="146407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Flanagan joined Bell Labs in 1957. Although there was already some work done in speech processing it was mostly using analog circuits. Jim helped to introduce AD/DA and start pioneering new research in speech processing using computers.  Much easier, more flexible and cheaper than building electric circuits.  Much larger experiments possible </a:t>
            </a:r>
            <a:r>
              <a:rPr lang="en-US" altLang="en-US" dirty="0" err="1"/>
              <a:t>altho</a:t>
            </a:r>
            <a:r>
              <a:rPr lang="en-US" altLang="en-US" dirty="0"/>
              <a:t> not in real time for quite a while.</a:t>
            </a:r>
          </a:p>
        </p:txBody>
      </p:sp>
      <p:sp>
        <p:nvSpPr>
          <p:cNvPr id="4" name="灯片编号占位符 3"/>
          <p:cNvSpPr>
            <a:spLocks noGrp="1"/>
          </p:cNvSpPr>
          <p:nvPr>
            <p:ph type="sldNum" sz="quarter" idx="10"/>
          </p:nvPr>
        </p:nvSpPr>
        <p:spPr/>
        <p:txBody>
          <a:bodyPr/>
          <a:lstStyle/>
          <a:p>
            <a:fld id="{469BD5A3-6767-4DCF-92A3-F17AA27B7FB4}" type="slidenum">
              <a:rPr lang="en-US" smtClean="0"/>
              <a:t>10</a:t>
            </a:fld>
            <a:endParaRPr lang="en-US"/>
          </a:p>
        </p:txBody>
      </p:sp>
    </p:spTree>
    <p:extLst>
      <p:ext uri="{BB962C8B-B14F-4D97-AF65-F5344CB8AC3E}">
        <p14:creationId xmlns:p14="http://schemas.microsoft.com/office/powerpoint/2010/main" val="406833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(wiki)</a:t>
            </a:r>
            <a:r>
              <a:rPr lang="en-US" sz="1200" b="0" i="0" kern="1200" dirty="0">
                <a:solidFill>
                  <a:schemeClr val="tx1"/>
                </a:solidFill>
                <a:effectLst/>
                <a:latin typeface="+mn-lt"/>
                <a:ea typeface="+mn-ea"/>
                <a:cs typeface="+mn-cs"/>
              </a:rPr>
              <a:t> Unfortunately, funding at Bell Labs dried up for several years when, in 1969, the influential </a:t>
            </a:r>
            <a:r>
              <a:rPr lang="en-US" sz="1200" b="0" i="0" u="none" strike="noStrike" kern="1200" dirty="0">
                <a:solidFill>
                  <a:schemeClr val="tx1"/>
                </a:solidFill>
                <a:effectLst/>
                <a:latin typeface="+mn-lt"/>
                <a:ea typeface="+mn-ea"/>
                <a:cs typeface="+mn-cs"/>
                <a:hlinkClick r:id="rId3" tooltip="John R. Pierce"/>
              </a:rPr>
              <a:t>John Pierce</a:t>
            </a:r>
            <a:r>
              <a:rPr lang="en-US" sz="1200" b="0" i="0" kern="1200" dirty="0">
                <a:solidFill>
                  <a:schemeClr val="tx1"/>
                </a:solidFill>
                <a:effectLst/>
                <a:latin typeface="+mn-lt"/>
                <a:ea typeface="+mn-ea"/>
                <a:cs typeface="+mn-cs"/>
              </a:rPr>
              <a:t> wrote an open letter that was critical of speech recognition research.</a:t>
            </a:r>
            <a:r>
              <a:rPr lang="en-US" sz="1200" b="0" i="0" u="none" strike="noStrike" kern="1200" baseline="30000" dirty="0">
                <a:solidFill>
                  <a:schemeClr val="tx1"/>
                </a:solidFill>
                <a:effectLst/>
                <a:latin typeface="+mn-lt"/>
                <a:ea typeface="+mn-ea"/>
                <a:cs typeface="+mn-cs"/>
                <a:hlinkClick r:id="rId4"/>
              </a:rPr>
              <a:t>[8]</a:t>
            </a:r>
            <a:r>
              <a:rPr lang="en-US" sz="1200" b="0" i="0" kern="1200" dirty="0">
                <a:solidFill>
                  <a:schemeClr val="tx1"/>
                </a:solidFill>
                <a:effectLst/>
                <a:latin typeface="+mn-lt"/>
                <a:ea typeface="+mn-ea"/>
                <a:cs typeface="+mn-cs"/>
              </a:rPr>
              <a:t> Pierce defunded speech recognition research at Bell Labs where no research on speech recognition was done until Pierce retired and </a:t>
            </a:r>
            <a:r>
              <a:rPr lang="en-US" sz="1200" b="0" i="0" u="none" strike="noStrike" kern="1200" dirty="0">
                <a:solidFill>
                  <a:schemeClr val="tx1"/>
                </a:solidFill>
                <a:effectLst/>
                <a:latin typeface="+mn-lt"/>
                <a:ea typeface="+mn-ea"/>
                <a:cs typeface="+mn-cs"/>
                <a:hlinkClick r:id="rId5" tooltip="James L. Flanagan"/>
              </a:rPr>
              <a:t>James L. Flanagan</a:t>
            </a:r>
            <a:r>
              <a:rPr lang="en-US" sz="1200" b="0" i="0" kern="1200" dirty="0">
                <a:solidFill>
                  <a:schemeClr val="tx1"/>
                </a:solidFill>
                <a:effectLst/>
                <a:latin typeface="+mn-lt"/>
                <a:ea typeface="+mn-ea"/>
                <a:cs typeface="+mn-cs"/>
              </a:rPr>
              <a:t> took over.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Every technology has its own negative people. Never believed. He was right that he never saw good performance.</a:t>
            </a:r>
          </a:p>
        </p:txBody>
      </p:sp>
      <p:sp>
        <p:nvSpPr>
          <p:cNvPr id="4" name="灯片编号占位符 3"/>
          <p:cNvSpPr>
            <a:spLocks noGrp="1"/>
          </p:cNvSpPr>
          <p:nvPr>
            <p:ph type="sldNum" sz="quarter" idx="10"/>
          </p:nvPr>
        </p:nvSpPr>
        <p:spPr/>
        <p:txBody>
          <a:bodyPr/>
          <a:lstStyle/>
          <a:p>
            <a:fld id="{469BD5A3-6767-4DCF-92A3-F17AA27B7FB4}" type="slidenum">
              <a:rPr lang="en-US" smtClean="0"/>
              <a:t>11</a:t>
            </a:fld>
            <a:endParaRPr lang="en-US"/>
          </a:p>
        </p:txBody>
      </p:sp>
    </p:spTree>
    <p:extLst>
      <p:ext uri="{BB962C8B-B14F-4D97-AF65-F5344CB8AC3E}">
        <p14:creationId xmlns:p14="http://schemas.microsoft.com/office/powerpoint/2010/main" val="332281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objective of ASR is, properly, speech understanding, not simply correct identification of words in a spoken message. Systems, therefore, should be evaluated in terms of their ability to respond correctly to spoken messages about such pragmatic problems as travel budget management. Limited domain, somewhat speaker tuned, quiet room. The objective goal of ARPA SUR was a recognition system with 90 percent sentence accuracy for continuous-speech sentences, using thousand-word vocabularies, not in real time. Of four principal ARPA SUR projects, the only one to meet the stated goal was Carnegie Mellon University's Harpy system, which achieved a 5 percent error rate on a 1,011-word vocabulary on continuous speech. One of the ways the CMU team achieved the goal was clever: they made the task easier by restricting word order; that is, by limiting spoken words to certain sequences in the sentence.  </a:t>
            </a:r>
          </a:p>
          <a:p>
            <a:r>
              <a:rPr lang="en-US" dirty="0"/>
              <a:t>(wiki)</a:t>
            </a:r>
            <a:r>
              <a:rPr lang="en-US" sz="1200" b="0" i="0" u="none" strike="noStrike" kern="1200" dirty="0">
                <a:solidFill>
                  <a:schemeClr val="tx1"/>
                </a:solidFill>
                <a:effectLst/>
                <a:latin typeface="+mn-lt"/>
                <a:ea typeface="+mn-ea"/>
                <a:cs typeface="+mn-cs"/>
                <a:hlinkClick r:id="rId3" tooltip="Raj Reddy"/>
              </a:rPr>
              <a:t> Raj Reddy</a:t>
            </a:r>
            <a:r>
              <a:rPr lang="en-US" sz="1200" b="0" i="0" kern="1200" dirty="0">
                <a:solidFill>
                  <a:schemeClr val="tx1"/>
                </a:solidFill>
                <a:effectLst/>
                <a:latin typeface="+mn-lt"/>
                <a:ea typeface="+mn-ea"/>
                <a:cs typeface="+mn-cs"/>
              </a:rPr>
              <a:t> was the first person to take on continuous speech recognition as a graduate student at </a:t>
            </a:r>
            <a:r>
              <a:rPr lang="en-US" sz="1200" b="0" i="0" u="none" strike="noStrike" kern="1200" dirty="0">
                <a:solidFill>
                  <a:schemeClr val="tx1"/>
                </a:solidFill>
                <a:effectLst/>
                <a:latin typeface="+mn-lt"/>
                <a:ea typeface="+mn-ea"/>
                <a:cs typeface="+mn-cs"/>
                <a:hlinkClick r:id="rId4" tooltip="Stanford University"/>
              </a:rPr>
              <a:t>Stanford University</a:t>
            </a:r>
            <a:r>
              <a:rPr lang="en-US" sz="1200" b="0" i="0" kern="1200" dirty="0">
                <a:solidFill>
                  <a:schemeClr val="tx1"/>
                </a:solidFill>
                <a:effectLst/>
                <a:latin typeface="+mn-lt"/>
                <a:ea typeface="+mn-ea"/>
                <a:cs typeface="+mn-cs"/>
              </a:rPr>
              <a:t> in the late 1960s. Previous systems required the users to make a pause after each word. Reddy's system was designed to issue spoken commands for the game of </a:t>
            </a:r>
            <a:r>
              <a:rPr lang="en-US" sz="1200" b="0" i="0" u="none" strike="noStrike" kern="1200" dirty="0">
                <a:solidFill>
                  <a:schemeClr val="tx1"/>
                </a:solidFill>
                <a:effectLst/>
                <a:latin typeface="+mn-lt"/>
                <a:ea typeface="+mn-ea"/>
                <a:cs typeface="+mn-cs"/>
                <a:hlinkClick r:id="rId5" tooltip="Chess"/>
              </a:rPr>
              <a:t>chess</a:t>
            </a:r>
            <a:r>
              <a:rPr lang="en-US" sz="1200" b="0" i="0" kern="1200" dirty="0">
                <a:solidFill>
                  <a:schemeClr val="tx1"/>
                </a:solidFill>
                <a:effectLst/>
                <a:latin typeface="+mn-lt"/>
                <a:ea typeface="+mn-ea"/>
                <a:cs typeface="+mn-cs"/>
              </a:rPr>
              <a:t>.</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12</a:t>
            </a:fld>
            <a:endParaRPr lang="en-US"/>
          </a:p>
        </p:txBody>
      </p:sp>
    </p:spTree>
    <p:extLst>
      <p:ext uri="{BB962C8B-B14F-4D97-AF65-F5344CB8AC3E}">
        <p14:creationId xmlns:p14="http://schemas.microsoft.com/office/powerpoint/2010/main" val="334832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Compare input to word templates.  What features discriminate between one word and another?  Spectrograms?  Divided into frames?  With </a:t>
            </a:r>
            <a:r>
              <a:rPr lang="en-US" altLang="en-US" dirty="0" err="1"/>
              <a:t>avg</a:t>
            </a:r>
            <a:r>
              <a:rPr lang="en-US" altLang="en-US" dirty="0"/>
              <a:t> intensity computed over that frame.  Word is seven.</a:t>
            </a:r>
          </a:p>
          <a:p>
            <a:r>
              <a:rPr lang="en-US" altLang="en-US" dirty="0"/>
              <a:t>Compute the least cost path of best matches of feature vectors between unknown word and templates, using dynamic programming.  Recognizing one word could take seconds to hours, depending on vocabulary size and word length.  Isolated word recognition.</a:t>
            </a:r>
          </a:p>
          <a:p>
            <a:r>
              <a:rPr lang="en-US" sz="1200" b="0" i="0" kern="1200" dirty="0">
                <a:solidFill>
                  <a:schemeClr val="tx1"/>
                </a:solidFill>
                <a:effectLst/>
                <a:latin typeface="+mn-lt"/>
                <a:ea typeface="+mn-ea"/>
                <a:cs typeface="+mn-cs"/>
              </a:rPr>
              <a:t>(wiki) Also around this time Soviet researchers invented the </a:t>
            </a:r>
            <a:r>
              <a:rPr lang="en-US" sz="1200" b="0" i="0" u="none" strike="noStrike" kern="1200" dirty="0">
                <a:solidFill>
                  <a:schemeClr val="tx1"/>
                </a:solidFill>
                <a:effectLst/>
                <a:latin typeface="+mn-lt"/>
                <a:ea typeface="+mn-ea"/>
                <a:cs typeface="+mn-cs"/>
                <a:hlinkClick r:id="rId3" tooltip="Dynamic time warping"/>
              </a:rPr>
              <a:t>dynamic time warping</a:t>
            </a:r>
            <a:r>
              <a:rPr lang="en-US" sz="1200" b="0" i="0" kern="1200" dirty="0">
                <a:solidFill>
                  <a:schemeClr val="tx1"/>
                </a:solidFill>
                <a:effectLst/>
                <a:latin typeface="+mn-lt"/>
                <a:ea typeface="+mn-ea"/>
                <a:cs typeface="+mn-cs"/>
              </a:rPr>
              <a:t> (DTW) algorithm and used it to create a recognizer capable of operating on a 200-word vocabulary.</a:t>
            </a:r>
            <a:r>
              <a:rPr lang="en-US" sz="1200" b="0" i="0" u="none" strike="noStrike" kern="1200" baseline="30000" dirty="0">
                <a:solidFill>
                  <a:schemeClr val="tx1"/>
                </a:solidFill>
                <a:effectLst/>
                <a:latin typeface="+mn-lt"/>
                <a:ea typeface="+mn-ea"/>
                <a:cs typeface="+mn-cs"/>
                <a:hlinkClick r:id="rId4"/>
              </a:rPr>
              <a:t>[9]</a:t>
            </a:r>
            <a:r>
              <a:rPr lang="en-US" sz="1200" b="0" i="0" kern="1200" dirty="0">
                <a:solidFill>
                  <a:schemeClr val="tx1"/>
                </a:solidFill>
                <a:effectLst/>
                <a:latin typeface="+mn-lt"/>
                <a:ea typeface="+mn-ea"/>
                <a:cs typeface="+mn-cs"/>
              </a:rPr>
              <a:t> The DTW algorithm processed the speech signal by dividing it into short frames, e.g. 10ms segments, and processing each frame as a single unit. Although DTW would be superseded by later algorithms, the technique of dividing the signal into frames would carry on. Achieving speaker independence was a major unsolved goal of researchers during this time period.</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14</a:t>
            </a:fld>
            <a:endParaRPr lang="en-US"/>
          </a:p>
        </p:txBody>
      </p:sp>
    </p:spTree>
    <p:extLst>
      <p:ext uri="{BB962C8B-B14F-4D97-AF65-F5344CB8AC3E}">
        <p14:creationId xmlns:p14="http://schemas.microsoft.com/office/powerpoint/2010/main" val="114565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Harpy represented all possible sentences as a finite state machine with 15K nodes of acoustic templates.   Problem of finding best path thru network much like finding best path comparing word templates.  Again, dynamic programming.  IBM added probabilities to the mix, estimating statistical models of phonemes automatically from data.  Performance went from 35% with hand-estimated models to 75%.</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15</a:t>
            </a:fld>
            <a:endParaRPr lang="en-US"/>
          </a:p>
        </p:txBody>
      </p:sp>
    </p:spTree>
    <p:extLst>
      <p:ext uri="{BB962C8B-B14F-4D97-AF65-F5344CB8AC3E}">
        <p14:creationId xmlns:p14="http://schemas.microsoft.com/office/powerpoint/2010/main" val="44581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HMMs represent sequential constraints of language.  Actual processes of the vocal tract in producing a particular phone are ‘hidden states’ – but we can observe their result in the acoustic signal.</a:t>
            </a:r>
          </a:p>
          <a:p>
            <a:r>
              <a:rPr lang="zh-CN" altLang="en-US" dirty="0"/>
              <a:t>从</a:t>
            </a:r>
            <a:r>
              <a:rPr lang="en-US" altLang="zh-CN" dirty="0"/>
              <a:t>Baum</a:t>
            </a:r>
            <a:r>
              <a:rPr lang="zh-CN" altLang="en-US" dirty="0"/>
              <a:t>提出相关数学推理，经过</a:t>
            </a:r>
            <a:r>
              <a:rPr lang="en-US" altLang="zh-CN" dirty="0" err="1"/>
              <a:t>Labiner</a:t>
            </a:r>
            <a:r>
              <a:rPr lang="zh-CN" altLang="en-US" dirty="0"/>
              <a:t>等人的研究，李开复最终实现了第一个基于隐马尔科夫模型的大词汇量语音识别系统</a:t>
            </a:r>
            <a:r>
              <a:rPr lang="en-US" altLang="zh-CN" dirty="0"/>
              <a:t>Sphinx</a:t>
            </a:r>
            <a:r>
              <a:rPr lang="zh-CN" altLang="en-US" dirty="0"/>
              <a:t>，他也凭借此发明获得</a:t>
            </a:r>
            <a:r>
              <a:rPr lang="en-US" altLang="zh-CN" dirty="0"/>
              <a:t>1988 </a:t>
            </a:r>
            <a:r>
              <a:rPr lang="zh-CN" altLang="en-US" dirty="0"/>
              <a:t>美国商业周刊最重要发明奖。此后严格来说语音识别技术并没有脱离</a:t>
            </a:r>
            <a:r>
              <a:rPr lang="en-US" altLang="zh-CN" dirty="0"/>
              <a:t>HMM</a:t>
            </a:r>
            <a:r>
              <a:rPr lang="zh-CN" altLang="en-US" dirty="0"/>
              <a:t>框架，可以说现在手机上的语音拨号就脱胎于李开复的语音识别系统。 </a:t>
            </a:r>
          </a:p>
        </p:txBody>
      </p:sp>
      <p:sp>
        <p:nvSpPr>
          <p:cNvPr id="4" name="灯片编号占位符 3"/>
          <p:cNvSpPr>
            <a:spLocks noGrp="1"/>
          </p:cNvSpPr>
          <p:nvPr>
            <p:ph type="sldNum" sz="quarter" idx="10"/>
          </p:nvPr>
        </p:nvSpPr>
        <p:spPr/>
        <p:txBody>
          <a:bodyPr/>
          <a:lstStyle/>
          <a:p>
            <a:fld id="{469BD5A3-6767-4DCF-92A3-F17AA27B7FB4}" type="slidenum">
              <a:rPr lang="en-US" smtClean="0"/>
              <a:t>16</a:t>
            </a:fld>
            <a:endParaRPr lang="en-US"/>
          </a:p>
        </p:txBody>
      </p:sp>
    </p:spTree>
    <p:extLst>
      <p:ext uri="{BB962C8B-B14F-4D97-AF65-F5344CB8AC3E}">
        <p14:creationId xmlns:p14="http://schemas.microsoft.com/office/powerpoint/2010/main" val="72527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In the early 2000s, speech recognition was still dominated by traditional approaches such as </a:t>
            </a:r>
            <a:r>
              <a:rPr lang="en-US" sz="1200" b="0" i="0" u="none" strike="noStrike" kern="1200" dirty="0">
                <a:solidFill>
                  <a:schemeClr val="tx1"/>
                </a:solidFill>
                <a:effectLst/>
                <a:latin typeface="+mn-lt"/>
                <a:ea typeface="+mn-ea"/>
                <a:cs typeface="+mn-cs"/>
                <a:hlinkClick r:id="rId3" tooltip="Hidden Markov Models"/>
              </a:rPr>
              <a:t>Hidden Markov Models</a:t>
            </a:r>
            <a:r>
              <a:rPr lang="en-US" sz="1200" b="0" i="0" kern="1200" dirty="0">
                <a:solidFill>
                  <a:schemeClr val="tx1"/>
                </a:solidFill>
                <a:effectLst/>
                <a:latin typeface="+mn-lt"/>
                <a:ea typeface="+mn-ea"/>
                <a:cs typeface="+mn-cs"/>
              </a:rPr>
              <a:t> combined with feedforward </a:t>
            </a:r>
            <a:r>
              <a:rPr lang="en-US" sz="1200" b="0" i="0" u="none" strike="noStrike" kern="1200" dirty="0">
                <a:solidFill>
                  <a:schemeClr val="tx1"/>
                </a:solidFill>
                <a:effectLst/>
                <a:latin typeface="+mn-lt"/>
                <a:ea typeface="+mn-ea"/>
                <a:cs typeface="+mn-cs"/>
                <a:hlinkClick r:id="rId4" tooltip="Artificial neural networks"/>
              </a:rPr>
              <a:t>artificial neural networks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a:rPr>
              <a:t>[29]</a:t>
            </a:r>
            <a:r>
              <a:rPr lang="en-US" sz="1200" b="0" i="0" kern="1200" dirty="0">
                <a:solidFill>
                  <a:schemeClr val="tx1"/>
                </a:solidFill>
                <a:effectLst/>
                <a:latin typeface="+mn-lt"/>
                <a:ea typeface="+mn-ea"/>
                <a:cs typeface="+mn-cs"/>
              </a:rPr>
              <a:t> Today, however, many aspects of speech recognition have been taken over by a </a:t>
            </a:r>
            <a:r>
              <a:rPr lang="en-US" sz="1200" b="0" i="0" u="none" strike="noStrike" kern="1200" dirty="0">
                <a:solidFill>
                  <a:schemeClr val="tx1"/>
                </a:solidFill>
                <a:effectLst/>
                <a:latin typeface="+mn-lt"/>
                <a:ea typeface="+mn-ea"/>
                <a:cs typeface="+mn-cs"/>
                <a:hlinkClick r:id="rId6" tooltip="Deep learning"/>
              </a:rPr>
              <a:t>deep learning</a:t>
            </a:r>
            <a:r>
              <a:rPr lang="en-US" sz="1200" b="0" i="0" kern="1200" dirty="0">
                <a:solidFill>
                  <a:schemeClr val="tx1"/>
                </a:solidFill>
                <a:effectLst/>
                <a:latin typeface="+mn-lt"/>
                <a:ea typeface="+mn-ea"/>
                <a:cs typeface="+mn-cs"/>
              </a:rPr>
              <a:t> method called </a:t>
            </a:r>
            <a:r>
              <a:rPr lang="en-US" sz="1200" b="0" i="0" u="none" strike="noStrike" kern="1200" dirty="0">
                <a:solidFill>
                  <a:schemeClr val="tx1"/>
                </a:solidFill>
                <a:effectLst/>
                <a:latin typeface="+mn-lt"/>
                <a:ea typeface="+mn-ea"/>
                <a:cs typeface="+mn-cs"/>
                <a:hlinkClick r:id="rId7" tooltip="Long short-term memory"/>
              </a:rPr>
              <a:t>Long short-term memory</a:t>
            </a:r>
            <a:r>
              <a:rPr lang="en-US" sz="1200" b="0" i="0" kern="1200" dirty="0">
                <a:solidFill>
                  <a:schemeClr val="tx1"/>
                </a:solidFill>
                <a:effectLst/>
                <a:latin typeface="+mn-lt"/>
                <a:ea typeface="+mn-ea"/>
                <a:cs typeface="+mn-cs"/>
              </a:rPr>
              <a:t> (LSTM), a </a:t>
            </a:r>
            <a:r>
              <a:rPr lang="en-US" sz="1200" b="0" i="0" u="none" strike="noStrike" kern="1200" dirty="0">
                <a:solidFill>
                  <a:schemeClr val="tx1"/>
                </a:solidFill>
                <a:effectLst/>
                <a:latin typeface="+mn-lt"/>
                <a:ea typeface="+mn-ea"/>
                <a:cs typeface="+mn-cs"/>
                <a:hlinkClick r:id="rId8" tooltip="Recurrent neural network"/>
              </a:rPr>
              <a:t>recurrent neural network</a:t>
            </a:r>
            <a:r>
              <a:rPr lang="en-US" sz="1200" b="0" i="0" kern="1200" dirty="0">
                <a:solidFill>
                  <a:schemeClr val="tx1"/>
                </a:solidFill>
                <a:effectLst/>
                <a:latin typeface="+mn-lt"/>
                <a:ea typeface="+mn-ea"/>
                <a:cs typeface="+mn-cs"/>
              </a:rPr>
              <a:t> published by </a:t>
            </a:r>
            <a:r>
              <a:rPr lang="en-US" sz="1200" b="0" i="0" u="none" strike="noStrike" kern="1200" dirty="0">
                <a:solidFill>
                  <a:schemeClr val="tx1"/>
                </a:solidFill>
                <a:effectLst/>
                <a:latin typeface="+mn-lt"/>
                <a:ea typeface="+mn-ea"/>
                <a:cs typeface="+mn-cs"/>
                <a:hlinkClick r:id="rId9" tooltip="Sepp Hochreiter"/>
              </a:rPr>
              <a:t>Sepp </a:t>
            </a:r>
            <a:r>
              <a:rPr lang="en-US" sz="1200" b="0" i="0" u="none" strike="noStrike" kern="1200" dirty="0" err="1">
                <a:solidFill>
                  <a:schemeClr val="tx1"/>
                </a:solidFill>
                <a:effectLst/>
                <a:latin typeface="+mn-lt"/>
                <a:ea typeface="+mn-ea"/>
                <a:cs typeface="+mn-cs"/>
                <a:hlinkClick r:id="rId9" tooltip="Sepp Hochreiter"/>
              </a:rPr>
              <a:t>Hochreiter</a:t>
            </a:r>
            <a:r>
              <a:rPr lang="en-US" sz="1200" b="0" i="0" kern="1200" dirty="0">
                <a:solidFill>
                  <a:schemeClr val="tx1"/>
                </a:solidFill>
                <a:effectLst/>
                <a:latin typeface="+mn-lt"/>
                <a:ea typeface="+mn-ea"/>
                <a:cs typeface="+mn-cs"/>
              </a:rPr>
              <a:t> &amp; </a:t>
            </a:r>
            <a:r>
              <a:rPr lang="en-US" sz="1200" b="0" i="0" u="none" strike="noStrike" kern="1200" dirty="0">
                <a:solidFill>
                  <a:schemeClr val="tx1"/>
                </a:solidFill>
                <a:effectLst/>
                <a:latin typeface="+mn-lt"/>
                <a:ea typeface="+mn-ea"/>
                <a:cs typeface="+mn-cs"/>
                <a:hlinkClick r:id="rId10" tooltip="Jürgen Schmidhuber"/>
              </a:rPr>
              <a:t>Jürgen </a:t>
            </a:r>
            <a:r>
              <a:rPr lang="en-US" sz="1200" b="0" i="0" u="none" strike="noStrike" kern="1200" dirty="0" err="1">
                <a:solidFill>
                  <a:schemeClr val="tx1"/>
                </a:solidFill>
                <a:effectLst/>
                <a:latin typeface="+mn-lt"/>
                <a:ea typeface="+mn-ea"/>
                <a:cs typeface="+mn-cs"/>
                <a:hlinkClick r:id="rId10" tooltip="Jürgen Schmidhuber"/>
              </a:rPr>
              <a:t>Schmidhuber</a:t>
            </a:r>
            <a:r>
              <a:rPr lang="en-US" sz="1200" b="0" i="0" kern="1200" dirty="0">
                <a:solidFill>
                  <a:schemeClr val="tx1"/>
                </a:solidFill>
                <a:effectLst/>
                <a:latin typeface="+mn-lt"/>
                <a:ea typeface="+mn-ea"/>
                <a:cs typeface="+mn-cs"/>
              </a:rPr>
              <a:t> in 1997.</a:t>
            </a:r>
            <a:r>
              <a:rPr lang="en-US" sz="1200" b="0" i="0" u="none" strike="noStrike" kern="1200" baseline="30000" dirty="0">
                <a:solidFill>
                  <a:schemeClr val="tx1"/>
                </a:solidFill>
                <a:effectLst/>
                <a:latin typeface="+mn-lt"/>
                <a:ea typeface="+mn-ea"/>
                <a:cs typeface="+mn-cs"/>
                <a:hlinkClick r:id="rId11"/>
              </a:rPr>
              <a:t>[30]</a:t>
            </a:r>
            <a:r>
              <a:rPr lang="en-US" sz="1200" b="0" i="0" kern="1200" dirty="0">
                <a:solidFill>
                  <a:schemeClr val="tx1"/>
                </a:solidFill>
                <a:effectLst/>
                <a:latin typeface="+mn-lt"/>
                <a:ea typeface="+mn-ea"/>
                <a:cs typeface="+mn-cs"/>
              </a:rPr>
              <a:t> LSTM RNNs avoid the </a:t>
            </a:r>
            <a:r>
              <a:rPr lang="en-US" sz="1200" b="0" i="0" u="none" strike="noStrike" kern="1200" dirty="0">
                <a:solidFill>
                  <a:schemeClr val="tx1"/>
                </a:solidFill>
                <a:effectLst/>
                <a:latin typeface="+mn-lt"/>
                <a:ea typeface="+mn-ea"/>
                <a:cs typeface="+mn-cs"/>
                <a:hlinkClick r:id="rId12" tooltip="Vanishing gradient problem"/>
              </a:rPr>
              <a:t>vanishing gradient problem</a:t>
            </a:r>
            <a:r>
              <a:rPr lang="en-US" sz="1200" b="0" i="0" kern="1200" dirty="0">
                <a:solidFill>
                  <a:schemeClr val="tx1"/>
                </a:solidFill>
                <a:effectLst/>
                <a:latin typeface="+mn-lt"/>
                <a:ea typeface="+mn-ea"/>
                <a:cs typeface="+mn-cs"/>
              </a:rPr>
              <a:t> and can learn "Very Deep Learning" tasks</a:t>
            </a:r>
            <a:r>
              <a:rPr lang="en-US" sz="1200" b="0" i="0" u="none" strike="noStrike" kern="1200" baseline="30000" dirty="0">
                <a:solidFill>
                  <a:schemeClr val="tx1"/>
                </a:solidFill>
                <a:effectLst/>
                <a:latin typeface="+mn-lt"/>
                <a:ea typeface="+mn-ea"/>
                <a:cs typeface="+mn-cs"/>
                <a:hlinkClick r:id="rId13"/>
              </a:rPr>
              <a:t>[31]</a:t>
            </a:r>
            <a:r>
              <a:rPr lang="en-US" sz="1200" b="0" i="0" kern="1200" dirty="0">
                <a:solidFill>
                  <a:schemeClr val="tx1"/>
                </a:solidFill>
                <a:effectLst/>
                <a:latin typeface="+mn-lt"/>
                <a:ea typeface="+mn-ea"/>
                <a:cs typeface="+mn-cs"/>
              </a:rPr>
              <a:t> that require memories of events that happened thousands of discrete time steps ago, which is important for speech. Around 2007, LSTM trained by Connectionist Temporal Classification (CTC)</a:t>
            </a:r>
            <a:r>
              <a:rPr lang="en-US" sz="1200" b="0" i="0" u="none" strike="noStrike" kern="1200" baseline="30000" dirty="0">
                <a:solidFill>
                  <a:schemeClr val="tx1"/>
                </a:solidFill>
                <a:effectLst/>
                <a:latin typeface="+mn-lt"/>
                <a:ea typeface="+mn-ea"/>
                <a:cs typeface="+mn-cs"/>
                <a:hlinkClick r:id="rId14"/>
              </a:rPr>
              <a:t>[32]</a:t>
            </a:r>
            <a:r>
              <a:rPr lang="en-US" sz="1200" b="0" i="0" kern="1200" dirty="0">
                <a:solidFill>
                  <a:schemeClr val="tx1"/>
                </a:solidFill>
                <a:effectLst/>
                <a:latin typeface="+mn-lt"/>
                <a:ea typeface="+mn-ea"/>
                <a:cs typeface="+mn-cs"/>
              </a:rPr>
              <a:t> started to outperform traditional speech recognition in certain applications.</a:t>
            </a:r>
            <a:r>
              <a:rPr lang="en-US" sz="1200" b="0" i="0" u="none" strike="noStrike" kern="1200" baseline="30000" dirty="0">
                <a:solidFill>
                  <a:schemeClr val="tx1"/>
                </a:solidFill>
                <a:effectLst/>
                <a:latin typeface="+mn-lt"/>
                <a:ea typeface="+mn-ea"/>
                <a:cs typeface="+mn-cs"/>
                <a:hlinkClick r:id="rId15"/>
              </a:rPr>
              <a:t>[33]</a:t>
            </a:r>
            <a:r>
              <a:rPr lang="en-US" sz="1200" b="0" i="0" kern="1200" dirty="0">
                <a:solidFill>
                  <a:schemeClr val="tx1"/>
                </a:solidFill>
                <a:effectLst/>
                <a:latin typeface="+mn-lt"/>
                <a:ea typeface="+mn-ea"/>
                <a:cs typeface="+mn-cs"/>
              </a:rPr>
              <a:t> In 2015, Google's speech recognition reportedly experienced a dramatic performance jump of 49% through CTC-trained LSTM, which is now available through </a:t>
            </a:r>
            <a:r>
              <a:rPr lang="en-US" sz="1200" b="0" i="0" u="none" strike="noStrike" kern="1200" dirty="0">
                <a:solidFill>
                  <a:schemeClr val="tx1"/>
                </a:solidFill>
                <a:effectLst/>
                <a:latin typeface="+mn-lt"/>
                <a:ea typeface="+mn-ea"/>
                <a:cs typeface="+mn-cs"/>
                <a:hlinkClick r:id="rId16" tooltip="Google Voice"/>
              </a:rPr>
              <a:t>Google Voice</a:t>
            </a:r>
            <a:r>
              <a:rPr lang="en-US" sz="1200" b="0" i="0" kern="1200" dirty="0">
                <a:solidFill>
                  <a:schemeClr val="tx1"/>
                </a:solidFill>
                <a:effectLst/>
                <a:latin typeface="+mn-lt"/>
                <a:ea typeface="+mn-ea"/>
                <a:cs typeface="+mn-cs"/>
              </a:rPr>
              <a:t> to all smartphone users.</a:t>
            </a:r>
            <a:r>
              <a:rPr lang="en-US" sz="1200" b="0" i="0" u="none" strike="noStrike" kern="1200" baseline="30000" dirty="0">
                <a:solidFill>
                  <a:schemeClr val="tx1"/>
                </a:solidFill>
                <a:effectLst/>
                <a:latin typeface="+mn-lt"/>
                <a:ea typeface="+mn-ea"/>
                <a:cs typeface="+mn-cs"/>
                <a:hlinkClick r:id="rId17"/>
              </a:rPr>
              <a:t>[34]</a:t>
            </a:r>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use of deep feedforward (non-recurrent) networks for </a:t>
            </a:r>
            <a:r>
              <a:rPr lang="en-US" sz="1200" b="0" i="0" u="none" strike="noStrike" kern="1200" dirty="0">
                <a:solidFill>
                  <a:schemeClr val="tx1"/>
                </a:solidFill>
                <a:effectLst/>
                <a:latin typeface="+mn-lt"/>
                <a:ea typeface="+mn-ea"/>
                <a:cs typeface="+mn-cs"/>
                <a:hlinkClick r:id="rId18" tooltip="Acoustic model"/>
              </a:rPr>
              <a:t>acoustic modeling</a:t>
            </a:r>
            <a:r>
              <a:rPr lang="en-US" sz="1200" b="0" i="0" kern="1200" dirty="0">
                <a:solidFill>
                  <a:schemeClr val="tx1"/>
                </a:solidFill>
                <a:effectLst/>
                <a:latin typeface="+mn-lt"/>
                <a:ea typeface="+mn-ea"/>
                <a:cs typeface="+mn-cs"/>
              </a:rPr>
              <a:t> was introduced during later part of 2009 by </a:t>
            </a:r>
            <a:r>
              <a:rPr lang="en-US" sz="1200" b="0" i="0" u="none" strike="noStrike" kern="1200" dirty="0">
                <a:solidFill>
                  <a:schemeClr val="tx1"/>
                </a:solidFill>
                <a:effectLst/>
                <a:latin typeface="+mn-lt"/>
                <a:ea typeface="+mn-ea"/>
                <a:cs typeface="+mn-cs"/>
                <a:hlinkClick r:id="rId19" tooltip="Geoffrey Hinton"/>
              </a:rPr>
              <a:t>Geoffrey Hinton</a:t>
            </a:r>
            <a:r>
              <a:rPr lang="en-US" sz="1200" b="0" i="0" kern="1200" dirty="0">
                <a:solidFill>
                  <a:schemeClr val="tx1"/>
                </a:solidFill>
                <a:effectLst/>
                <a:latin typeface="+mn-lt"/>
                <a:ea typeface="+mn-ea"/>
                <a:cs typeface="+mn-cs"/>
              </a:rPr>
              <a:t> and his students at University of Toronto and by Li Deng and colleagues at Microsoft Research, initially in the collaborative work between Microsoft and University of Toronto which was subsequently expanded to include IBM and Google (hence "The shared views of four research groups" subtitle in their 2012 review paper).</a:t>
            </a:r>
            <a:r>
              <a:rPr lang="en-US" sz="1200" b="0" i="0" u="none" strike="noStrike" kern="1200" baseline="30000" dirty="0">
                <a:solidFill>
                  <a:schemeClr val="tx1"/>
                </a:solidFill>
                <a:effectLst/>
                <a:latin typeface="+mn-lt"/>
                <a:ea typeface="+mn-ea"/>
                <a:cs typeface="+mn-cs"/>
                <a:hlinkClick r:id="rId20"/>
              </a:rPr>
              <a:t>[35]</a:t>
            </a:r>
            <a:r>
              <a:rPr lang="en-US" sz="1200" b="0" i="0" u="none" strike="noStrike" kern="1200" baseline="30000" dirty="0">
                <a:solidFill>
                  <a:schemeClr val="tx1"/>
                </a:solidFill>
                <a:effectLst/>
                <a:latin typeface="+mn-lt"/>
                <a:ea typeface="+mn-ea"/>
                <a:cs typeface="+mn-cs"/>
                <a:hlinkClick r:id="rId21"/>
              </a:rPr>
              <a:t>[36]</a:t>
            </a:r>
            <a:r>
              <a:rPr lang="en-US" sz="1200" b="0" i="0" u="none" strike="noStrike" kern="1200" baseline="30000" dirty="0">
                <a:solidFill>
                  <a:schemeClr val="tx1"/>
                </a:solidFill>
                <a:effectLst/>
                <a:latin typeface="+mn-lt"/>
                <a:ea typeface="+mn-ea"/>
                <a:cs typeface="+mn-cs"/>
                <a:hlinkClick r:id="rId22"/>
              </a:rPr>
              <a:t>[37]</a:t>
            </a:r>
            <a:r>
              <a:rPr lang="en-US" sz="1200" b="0" i="0" kern="1200" dirty="0">
                <a:solidFill>
                  <a:schemeClr val="tx1"/>
                </a:solidFill>
                <a:effectLst/>
                <a:latin typeface="+mn-lt"/>
                <a:ea typeface="+mn-ea"/>
                <a:cs typeface="+mn-cs"/>
              </a:rPr>
              <a:t> A Microsoft research executive called this innovation "the most dramatic change in accuracy since 1979."</a:t>
            </a:r>
            <a:r>
              <a:rPr lang="en-US" sz="1200" b="0" i="0" u="none" strike="noStrike" kern="1200" baseline="30000" dirty="0">
                <a:solidFill>
                  <a:schemeClr val="tx1"/>
                </a:solidFill>
                <a:effectLst/>
                <a:latin typeface="+mn-lt"/>
                <a:ea typeface="+mn-ea"/>
                <a:cs typeface="+mn-cs"/>
                <a:hlinkClick r:id="rId23"/>
              </a:rPr>
              <a:t>[38]</a:t>
            </a:r>
            <a:r>
              <a:rPr lang="en-US" sz="1200" b="0" i="0" kern="1200" dirty="0">
                <a:solidFill>
                  <a:schemeClr val="tx1"/>
                </a:solidFill>
                <a:effectLst/>
                <a:latin typeface="+mn-lt"/>
                <a:ea typeface="+mn-ea"/>
                <a:cs typeface="+mn-cs"/>
              </a:rPr>
              <a:t> In contrast to the steady incremental improvements of the past few decades, the application of deep learning decreased word error rate by 30%. This innovation was quickly adopted across the field. Researchers have begun to use deep learning techniques for language modeling as well.</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17</a:t>
            </a:fld>
            <a:endParaRPr lang="en-US"/>
          </a:p>
        </p:txBody>
      </p:sp>
    </p:spTree>
    <p:extLst>
      <p:ext uri="{BB962C8B-B14F-4D97-AF65-F5344CB8AC3E}">
        <p14:creationId xmlns:p14="http://schemas.microsoft.com/office/powerpoint/2010/main" val="400315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4/14/2022</a:t>
            </a:fld>
            <a:endParaRPr lang="en-US"/>
          </a:p>
        </p:txBody>
      </p:sp>
      <p:sp>
        <p:nvSpPr>
          <p:cNvPr id="5" name="Footer Placeholder 4"/>
          <p:cNvSpPr>
            <a:spLocks noGrp="1"/>
          </p:cNvSpPr>
          <p:nvPr>
            <p:ph type="ftr" sz="quarter" idx="11"/>
          </p:nvPr>
        </p:nvSpPr>
        <p:spPr/>
        <p:txBody>
          <a:bodyPr/>
          <a:lstStyle>
            <a:lvl1pPr>
              <a:defRPr/>
            </a:lvl1pPr>
          </a:lstStyle>
          <a:p>
            <a:r>
              <a:rPr lang="en-US" dirty="0"/>
              <a:t>Human-computer interaction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a:t>编辑母版文本样式</a:t>
            </a:r>
          </a:p>
          <a:p>
            <a:pPr lvl="1"/>
            <a:r>
              <a:rPr lang="zh-CN" altLang="en-US" dirty="0"/>
              <a:t>第二级</a:t>
            </a:r>
          </a:p>
          <a:p>
            <a:pPr lvl="3"/>
            <a:r>
              <a:rPr lang="zh-CN" altLang="en-US" dirty="0"/>
              <a:t>第三级</a:t>
            </a:r>
          </a:p>
          <a:p>
            <a:pPr lvl="5"/>
            <a:r>
              <a:rPr lang="zh-CN" altLang="en-US" dirty="0"/>
              <a:t>第四级</a:t>
            </a:r>
          </a:p>
          <a:p>
            <a:pPr lvl="6"/>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4/14/2022</a:t>
            </a:fld>
            <a:endParaRPr lang="en-US"/>
          </a:p>
        </p:txBody>
      </p:sp>
      <p:sp>
        <p:nvSpPr>
          <p:cNvPr id="5" name="Footer Placeholder 4"/>
          <p:cNvSpPr>
            <a:spLocks noGrp="1"/>
          </p:cNvSpPr>
          <p:nvPr>
            <p:ph type="ftr" sz="quarter" idx="11"/>
          </p:nvPr>
        </p:nvSpPr>
        <p:spPr/>
        <p:txBody>
          <a:bodyPr/>
          <a:lstStyle/>
          <a:p>
            <a:r>
              <a:rPr lang="en-US" dirty="0"/>
              <a:t>Human-computer interaction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4/14/2022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Human-computer interaction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microsoft.com/office/2007/relationships/media" Target="../media/media4.wav"/><Relationship Id="rId7"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5" Type="http://schemas.microsoft.com/office/2007/relationships/media" Target="../media/media5.wav"/><Relationship Id="rId4" Type="http://schemas.openxmlformats.org/officeDocument/2006/relationships/audio" Target="../media/media4.wav"/><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jpg"/><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sz="6000" dirty="0"/>
              <a:t>Expressive Human and Command Languages</a:t>
            </a:r>
          </a:p>
        </p:txBody>
      </p:sp>
      <p:sp>
        <p:nvSpPr>
          <p:cNvPr id="3" name="副标题 2"/>
          <p:cNvSpPr>
            <a:spLocks noGrp="1"/>
          </p:cNvSpPr>
          <p:nvPr>
            <p:ph type="subTitle" idx="1"/>
          </p:nvPr>
        </p:nvSpPr>
        <p:spPr>
          <a:xfrm>
            <a:off x="825038" y="4455620"/>
            <a:ext cx="7543800" cy="1399489"/>
          </a:xfrm>
        </p:spPr>
        <p:txBody>
          <a:bodyPr>
            <a:normAutofit/>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a:p>
            <a:endParaRPr lang="en-US" dirty="0"/>
          </a:p>
        </p:txBody>
      </p:sp>
      <p:sp>
        <p:nvSpPr>
          <p:cNvPr id="4" name="日期占位符 3"/>
          <p:cNvSpPr>
            <a:spLocks noGrp="1"/>
          </p:cNvSpPr>
          <p:nvPr>
            <p:ph type="dt" sz="half" idx="10"/>
          </p:nvPr>
        </p:nvSpPr>
        <p:spPr/>
        <p:txBody>
          <a:bodyPr/>
          <a:lstStyle/>
          <a:p>
            <a:fld id="{B40AE804-9070-4912-A43A-FA90F5815462}"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a:t>
            </a:fld>
            <a:endParaRPr lang="en-US"/>
          </a:p>
        </p:txBody>
      </p:sp>
    </p:spTree>
    <p:extLst>
      <p:ext uri="{BB962C8B-B14F-4D97-AF65-F5344CB8AC3E}">
        <p14:creationId xmlns:p14="http://schemas.microsoft.com/office/powerpoint/2010/main" val="264727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530218" cy="5444238"/>
          </a:xfrm>
        </p:spPr>
        <p:txBody>
          <a:bodyPr/>
          <a:lstStyle/>
          <a:p>
            <a:r>
              <a:rPr lang="en-US" dirty="0"/>
              <a:t>1960’s – Speech Processing and  Digital Computers</a:t>
            </a:r>
          </a:p>
          <a:p>
            <a:r>
              <a:rPr lang="en-US" dirty="0"/>
              <a:t> AD/DA converters and digital computers start appearing in the labs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10</a:t>
            </a:fld>
            <a:endParaRPr lang="en-US" altLang="zh-TW"/>
          </a:p>
        </p:txBody>
      </p:sp>
      <p:pic>
        <p:nvPicPr>
          <p:cNvPr id="7" name="Picture 3" descr="Data_General_Super_N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3677" y="2333793"/>
            <a:ext cx="4537075" cy="248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Flana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60407" y="892861"/>
            <a:ext cx="1598612" cy="198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Flanagan_te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56599" y="3638550"/>
            <a:ext cx="4873625" cy="3219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7060407" y="2972701"/>
            <a:ext cx="1681163" cy="5175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Wingdings" panose="05000000000000000000" pitchFamily="2" charset="2"/>
              <a:buNone/>
            </a:pPr>
            <a:r>
              <a:rPr lang="en-US" altLang="en-US" sz="1400" dirty="0">
                <a:cs typeface="Arial" panose="020B0604020202020204" pitchFamily="34" charset="0"/>
              </a:rPr>
              <a:t>James Flanagan</a:t>
            </a:r>
          </a:p>
          <a:p>
            <a:pPr algn="ctr">
              <a:buFont typeface="Wingdings" panose="05000000000000000000" pitchFamily="2" charset="2"/>
              <a:buNone/>
            </a:pPr>
            <a:r>
              <a:rPr lang="en-US" altLang="en-US" sz="1400" dirty="0">
                <a:cs typeface="Arial" panose="020B0604020202020204" pitchFamily="34" charset="0"/>
              </a:rPr>
              <a:t>Bell Laboratories</a:t>
            </a:r>
          </a:p>
        </p:txBody>
      </p:sp>
    </p:spTree>
    <p:extLst>
      <p:ext uri="{BB962C8B-B14F-4D97-AF65-F5344CB8AC3E}">
        <p14:creationId xmlns:p14="http://schemas.microsoft.com/office/powerpoint/2010/main" val="204360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1969 – Whither Speech Recognition?</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11</a:t>
            </a:fld>
            <a:endParaRPr lang="en-US" altLang="zh-TW"/>
          </a:p>
        </p:txBody>
      </p:sp>
      <p:sp>
        <p:nvSpPr>
          <p:cNvPr id="7" name="Rectangle 3"/>
          <p:cNvSpPr txBox="1">
            <a:spLocks noChangeArrowheads="1"/>
          </p:cNvSpPr>
          <p:nvPr/>
        </p:nvSpPr>
        <p:spPr>
          <a:xfrm>
            <a:off x="183553" y="1467098"/>
            <a:ext cx="6461125" cy="53578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23900" indent="-33972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80000"/>
              </a:lnSpc>
              <a:buFontTx/>
              <a:buNone/>
            </a:pPr>
            <a:r>
              <a:rPr lang="en-US" altLang="zh-CN" sz="1800">
                <a:ea typeface="宋体" panose="02010600030101010101" pitchFamily="2" charset="-122"/>
              </a:rPr>
              <a:t> </a:t>
            </a:r>
            <a:r>
              <a:rPr lang="en-US" altLang="zh-CN" sz="1800" i="1">
                <a:ea typeface="宋体" panose="02010600030101010101" pitchFamily="2" charset="-122"/>
              </a:rPr>
              <a:t>General purpose speech recognition seems far away. Social-purpose speech recognition is severely limited. </a:t>
            </a:r>
            <a:r>
              <a:rPr lang="en-US" altLang="zh-CN" sz="1800" i="1">
                <a:solidFill>
                  <a:srgbClr val="FF0000"/>
                </a:solidFill>
                <a:ea typeface="宋体" panose="02010600030101010101" pitchFamily="2" charset="-122"/>
              </a:rPr>
              <a:t>It would seem appropriate for people to ask themselves why they are working in the field and what they can expect to accomplish…</a:t>
            </a:r>
          </a:p>
          <a:p>
            <a:pPr marL="228600" indent="-228600">
              <a:lnSpc>
                <a:spcPct val="80000"/>
              </a:lnSpc>
              <a:buFontTx/>
              <a:buNone/>
            </a:pPr>
            <a:r>
              <a:rPr lang="en-US" altLang="zh-CN" sz="1800" i="1">
                <a:ea typeface="宋体" panose="02010600030101010101" pitchFamily="2" charset="-122"/>
              </a:rPr>
              <a:t> It would be too simple to say that work in speech recognition is carried out simply because one can get money for it. That is a necessary but not sufficient condition. </a:t>
            </a:r>
            <a:r>
              <a:rPr lang="en-US" altLang="zh-CN" sz="1800" i="1">
                <a:solidFill>
                  <a:srgbClr val="FF0000"/>
                </a:solidFill>
                <a:ea typeface="宋体" panose="02010600030101010101" pitchFamily="2" charset="-122"/>
              </a:rPr>
              <a:t>We are safe in asserting that speech recognition is attractive to money. The attraction is perhaps similar to the attraction of schemes for turning water into gasoline, extracting gold from the sea, curing cancer, or going to the moon.</a:t>
            </a:r>
            <a:r>
              <a:rPr lang="en-US" altLang="zh-CN" sz="1800" i="1">
                <a:ea typeface="宋体" panose="02010600030101010101" pitchFamily="2" charset="-122"/>
              </a:rPr>
              <a:t> One doesn’t attract thoughtlessly given dollars by means of schemes for cutting the cost of soap by 10%. </a:t>
            </a:r>
            <a:r>
              <a:rPr lang="en-US" altLang="zh-CN" sz="1800" i="1">
                <a:solidFill>
                  <a:srgbClr val="FF0000"/>
                </a:solidFill>
                <a:ea typeface="宋体" panose="02010600030101010101" pitchFamily="2" charset="-122"/>
              </a:rPr>
              <a:t>To sell suckers, one uses deceit and offers glamour…</a:t>
            </a:r>
          </a:p>
          <a:p>
            <a:pPr marL="228600" indent="-228600">
              <a:lnSpc>
                <a:spcPct val="80000"/>
              </a:lnSpc>
              <a:buFontTx/>
              <a:buNone/>
            </a:pPr>
            <a:r>
              <a:rPr lang="en-US" altLang="zh-CN" sz="1800" i="1">
                <a:solidFill>
                  <a:srgbClr val="FF0000"/>
                </a:solidFill>
                <a:ea typeface="宋体" panose="02010600030101010101" pitchFamily="2" charset="-122"/>
              </a:rPr>
              <a:t>Most recognizers behave, not like scientists, but like mad inventors or untrustworthy engineers.</a:t>
            </a:r>
            <a:r>
              <a:rPr lang="en-US" altLang="zh-CN" sz="1800" i="1">
                <a:ea typeface="宋体" panose="02010600030101010101" pitchFamily="2" charset="-122"/>
              </a:rPr>
              <a:t> The typical recognizer gets it into his head that he can solve “the problem.” The basis for this is either individual inspiration (the “mad inventor” source of knowledge) or acceptance of untested rules, schemes, or information (the untrustworthy engineer approach).</a:t>
            </a:r>
          </a:p>
          <a:p>
            <a:pPr marL="228600" indent="-228600">
              <a:lnSpc>
                <a:spcPct val="80000"/>
              </a:lnSpc>
              <a:buFontTx/>
              <a:buNone/>
            </a:pPr>
            <a:r>
              <a:rPr lang="en-US" altLang="en-US" sz="1800" i="1">
                <a:solidFill>
                  <a:srgbClr val="990099"/>
                </a:solidFill>
              </a:rPr>
              <a:t>The Journal of the Acoustical Society of America, June 1969</a:t>
            </a:r>
            <a:endParaRPr lang="en-US" altLang="en-US" sz="1800" i="1" dirty="0">
              <a:solidFill>
                <a:srgbClr val="990099"/>
              </a:solidFill>
            </a:endParaRPr>
          </a:p>
        </p:txBody>
      </p:sp>
      <p:grpSp>
        <p:nvGrpSpPr>
          <p:cNvPr id="8" name="Group 4"/>
          <p:cNvGrpSpPr>
            <a:grpSpLocks/>
          </p:cNvGrpSpPr>
          <p:nvPr/>
        </p:nvGrpSpPr>
        <p:grpSpPr bwMode="auto">
          <a:xfrm>
            <a:off x="6802744" y="1360736"/>
            <a:ext cx="2051050" cy="3246437"/>
            <a:chOff x="4324" y="605"/>
            <a:chExt cx="1292" cy="2045"/>
          </a:xfrm>
        </p:grpSpPr>
        <p:pic>
          <p:nvPicPr>
            <p:cNvPr id="9" name="Picture 5" descr="pie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 y="605"/>
              <a:ext cx="1292" cy="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4458" y="2190"/>
              <a:ext cx="105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400" i="1">
                  <a:cs typeface="Arial" panose="020B0604020202020204" pitchFamily="34" charset="0"/>
                </a:rPr>
                <a:t>J. R. Pierce</a:t>
              </a:r>
            </a:p>
            <a:p>
              <a:pPr algn="ctr">
                <a:buFont typeface="Wingdings" panose="05000000000000000000" pitchFamily="2" charset="2"/>
                <a:buNone/>
              </a:pPr>
              <a:r>
                <a:rPr lang="en-US" altLang="en-US" sz="1400" i="1">
                  <a:cs typeface="Arial" panose="020B0604020202020204" pitchFamily="34" charset="0"/>
                </a:rPr>
                <a:t>Executive Director,</a:t>
              </a:r>
            </a:p>
            <a:p>
              <a:pPr algn="ctr">
                <a:buFont typeface="Wingdings" panose="05000000000000000000" pitchFamily="2" charset="2"/>
                <a:buNone/>
              </a:pPr>
              <a:r>
                <a:rPr lang="en-US" altLang="en-US" sz="1400" i="1">
                  <a:cs typeface="Arial" panose="020B0604020202020204" pitchFamily="34" charset="0"/>
                </a:rPr>
                <a:t>Bell Laboratories</a:t>
              </a:r>
            </a:p>
          </p:txBody>
        </p:sp>
      </p:grpSp>
    </p:spTree>
    <p:extLst>
      <p:ext uri="{BB962C8B-B14F-4D97-AF65-F5344CB8AC3E}">
        <p14:creationId xmlns:p14="http://schemas.microsoft.com/office/powerpoint/2010/main" val="33872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noAutofit/>
          </a:bodyPr>
          <a:lstStyle/>
          <a:p>
            <a:r>
              <a:rPr lang="en-US" altLang="en-US" dirty="0"/>
              <a:t>1971-1976: The ARPA SUR project </a:t>
            </a:r>
          </a:p>
          <a:p>
            <a:r>
              <a:rPr lang="en-US" altLang="en-US" dirty="0"/>
              <a:t>Despite anti-speech recognition campaign led by </a:t>
            </a:r>
            <a:r>
              <a:rPr lang="en-US" altLang="en-US" i="1" dirty="0"/>
              <a:t>Pierce Commission </a:t>
            </a:r>
            <a:r>
              <a:rPr lang="en-US" altLang="en-US" dirty="0"/>
              <a:t>ARPA launches 5 year Spoken Understanding Research program</a:t>
            </a:r>
          </a:p>
          <a:p>
            <a:r>
              <a:rPr lang="en-US" altLang="en-US" dirty="0"/>
              <a:t>Goal: 1000-word vocabulary, 90% understanding rate, near real time on 100 </a:t>
            </a:r>
            <a:r>
              <a:rPr lang="en-US" altLang="en-US" dirty="0" err="1"/>
              <a:t>mips</a:t>
            </a:r>
            <a:r>
              <a:rPr lang="en-US" altLang="en-US" dirty="0"/>
              <a:t> machine</a:t>
            </a:r>
          </a:p>
          <a:p>
            <a:r>
              <a:rPr lang="en-US" altLang="en-US" dirty="0"/>
              <a:t>4 Systems built by the end of the program</a:t>
            </a:r>
          </a:p>
          <a:p>
            <a:pPr lvl="1"/>
            <a:r>
              <a:rPr lang="en-US" altLang="en-US" dirty="0"/>
              <a:t>SDC (24%)</a:t>
            </a:r>
          </a:p>
          <a:p>
            <a:pPr lvl="1"/>
            <a:r>
              <a:rPr lang="en-US" altLang="en-US" dirty="0"/>
              <a:t>BBN’s </a:t>
            </a:r>
            <a:r>
              <a:rPr lang="en-US" altLang="en-US" i="1" dirty="0"/>
              <a:t>HWIM (44%)</a:t>
            </a:r>
          </a:p>
          <a:p>
            <a:pPr lvl="1"/>
            <a:r>
              <a:rPr lang="en-US" altLang="en-US" i="1" dirty="0"/>
              <a:t>CMU’s Hearsay II (74%)</a:t>
            </a:r>
          </a:p>
          <a:p>
            <a:pPr lvl="1"/>
            <a:r>
              <a:rPr lang="en-US" altLang="en-US" i="1" dirty="0"/>
              <a:t>CMU’s HARPY (95% -- but 80 times real time!)</a:t>
            </a:r>
          </a:p>
          <a:p>
            <a:r>
              <a:rPr lang="en-US" altLang="en-US" i="1" dirty="0"/>
              <a:t>Rule-based systems except for Harpy</a:t>
            </a:r>
          </a:p>
          <a:p>
            <a:pPr lvl="1"/>
            <a:r>
              <a:rPr lang="en-US" altLang="en-US" i="1" dirty="0"/>
              <a:t>Engineering approach:  search network of all the possible utterances </a:t>
            </a:r>
            <a:endParaRPr lang="en-US" alt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12</a:t>
            </a:fld>
            <a:endParaRPr lang="en-US" altLang="zh-TW"/>
          </a:p>
        </p:txBody>
      </p:sp>
      <p:pic>
        <p:nvPicPr>
          <p:cNvPr id="7" name="Picture 4" descr="R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27273" y="3346809"/>
            <a:ext cx="1581150" cy="180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7082836" y="5166084"/>
            <a:ext cx="142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Raj Reddy -- CMU</a:t>
            </a:r>
          </a:p>
        </p:txBody>
      </p:sp>
    </p:spTree>
    <p:extLst>
      <p:ext uri="{BB962C8B-B14F-4D97-AF65-F5344CB8AC3E}">
        <p14:creationId xmlns:p14="http://schemas.microsoft.com/office/powerpoint/2010/main" val="186700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1971-1976: The ARPA SUR project </a:t>
            </a:r>
          </a:p>
          <a:p>
            <a:r>
              <a:rPr lang="en-US" altLang="en-US" dirty="0"/>
              <a:t>Lack of clear evaluation criteria</a:t>
            </a:r>
          </a:p>
          <a:p>
            <a:pPr lvl="1"/>
            <a:r>
              <a:rPr lang="en-US" altLang="en-US" dirty="0"/>
              <a:t>ARPA felt systems had failed</a:t>
            </a:r>
          </a:p>
          <a:p>
            <a:pPr lvl="1"/>
            <a:r>
              <a:rPr lang="en-US" altLang="en-US" dirty="0"/>
              <a:t>Project not extended</a:t>
            </a:r>
          </a:p>
          <a:p>
            <a:r>
              <a:rPr lang="en-US" altLang="en-US" dirty="0"/>
              <a:t>Speech Understanding: too early for its time</a:t>
            </a:r>
          </a:p>
          <a:p>
            <a:r>
              <a:rPr lang="en-US" altLang="en-US" dirty="0"/>
              <a:t>Need a standard evaluation method</a:t>
            </a:r>
          </a:p>
          <a:p>
            <a:endParaRPr lang="en-US" altLang="en-US" dirty="0"/>
          </a:p>
          <a:p>
            <a:endParaRPr lang="en-US" alt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13</a:t>
            </a:fld>
            <a:endParaRPr lang="en-US" altLang="zh-TW"/>
          </a:p>
        </p:txBody>
      </p:sp>
    </p:spTree>
    <p:extLst>
      <p:ext uri="{BB962C8B-B14F-4D97-AF65-F5344CB8AC3E}">
        <p14:creationId xmlns:p14="http://schemas.microsoft.com/office/powerpoint/2010/main" val="72014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1970’s – Dynamic Time Warping</a:t>
            </a:r>
          </a:p>
          <a:p>
            <a:pPr lvl="1"/>
            <a:r>
              <a:rPr lang="en-US" altLang="en-US" dirty="0"/>
              <a:t>The Brute Force of the Engineering Approach</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14</a:t>
            </a:fld>
            <a:endParaRPr lang="en-US" altLang="zh-TW"/>
          </a:p>
        </p:txBody>
      </p:sp>
      <p:pic>
        <p:nvPicPr>
          <p:cNvPr id="7" name="Picture 3" descr="sev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65313" y="5265423"/>
            <a:ext cx="5346700" cy="1057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seven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1666560"/>
            <a:ext cx="1025525" cy="3838575"/>
          </a:xfrm>
          <a:prstGeom prst="rect">
            <a:avLst/>
          </a:prstGeom>
          <a:noFill/>
          <a:extLst>
            <a:ext uri="{909E8E84-426E-40DD-AFC4-6F175D3DCCD1}">
              <a14:hiddenFill xmlns:a14="http://schemas.microsoft.com/office/drawing/2010/main">
                <a:solidFill>
                  <a:srgbClr val="FFFFFF"/>
                </a:solidFill>
              </a14:hiddenFill>
            </a:ext>
          </a:extLst>
        </p:spPr>
      </p:pic>
      <p:sp>
        <p:nvSpPr>
          <p:cNvPr id="9" name="Line 5"/>
          <p:cNvSpPr>
            <a:spLocks noChangeShapeType="1"/>
          </p:cNvSpPr>
          <p:nvPr/>
        </p:nvSpPr>
        <p:spPr bwMode="auto">
          <a:xfrm>
            <a:off x="1925638" y="55162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0" name="Line 6"/>
          <p:cNvSpPr>
            <a:spLocks noChangeShapeType="1"/>
          </p:cNvSpPr>
          <p:nvPr/>
        </p:nvSpPr>
        <p:spPr bwMode="auto">
          <a:xfrm>
            <a:off x="1925638" y="16665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 name="Line 7"/>
          <p:cNvSpPr>
            <a:spLocks noChangeShapeType="1"/>
          </p:cNvSpPr>
          <p:nvPr/>
        </p:nvSpPr>
        <p:spPr bwMode="auto">
          <a:xfrm>
            <a:off x="1925638" y="19221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 name="Line 8"/>
          <p:cNvSpPr>
            <a:spLocks noChangeShapeType="1"/>
          </p:cNvSpPr>
          <p:nvPr/>
        </p:nvSpPr>
        <p:spPr bwMode="auto">
          <a:xfrm>
            <a:off x="1925638" y="21793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 name="Line 9"/>
          <p:cNvSpPr>
            <a:spLocks noChangeShapeType="1"/>
          </p:cNvSpPr>
          <p:nvPr/>
        </p:nvSpPr>
        <p:spPr bwMode="auto">
          <a:xfrm>
            <a:off x="1925638" y="24364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4" name="Line 10"/>
          <p:cNvSpPr>
            <a:spLocks noChangeShapeType="1"/>
          </p:cNvSpPr>
          <p:nvPr/>
        </p:nvSpPr>
        <p:spPr bwMode="auto">
          <a:xfrm>
            <a:off x="1925638" y="269208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5" name="Line 11"/>
          <p:cNvSpPr>
            <a:spLocks noChangeShapeType="1"/>
          </p:cNvSpPr>
          <p:nvPr/>
        </p:nvSpPr>
        <p:spPr bwMode="auto">
          <a:xfrm>
            <a:off x="1925638" y="29492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6" name="Line 12"/>
          <p:cNvSpPr>
            <a:spLocks noChangeShapeType="1"/>
          </p:cNvSpPr>
          <p:nvPr/>
        </p:nvSpPr>
        <p:spPr bwMode="auto">
          <a:xfrm>
            <a:off x="1925638" y="32064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 name="Line 13"/>
          <p:cNvSpPr>
            <a:spLocks noChangeShapeType="1"/>
          </p:cNvSpPr>
          <p:nvPr/>
        </p:nvSpPr>
        <p:spPr bwMode="auto">
          <a:xfrm>
            <a:off x="1925638" y="34620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8" name="Line 14"/>
          <p:cNvSpPr>
            <a:spLocks noChangeShapeType="1"/>
          </p:cNvSpPr>
          <p:nvPr/>
        </p:nvSpPr>
        <p:spPr bwMode="auto">
          <a:xfrm>
            <a:off x="1925638" y="37191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15"/>
          <p:cNvSpPr>
            <a:spLocks noChangeShapeType="1"/>
          </p:cNvSpPr>
          <p:nvPr/>
        </p:nvSpPr>
        <p:spPr bwMode="auto">
          <a:xfrm>
            <a:off x="1925638" y="39763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 name="Line 16"/>
          <p:cNvSpPr>
            <a:spLocks noChangeShapeType="1"/>
          </p:cNvSpPr>
          <p:nvPr/>
        </p:nvSpPr>
        <p:spPr bwMode="auto">
          <a:xfrm>
            <a:off x="1925638" y="42319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1" name="Line 17"/>
          <p:cNvSpPr>
            <a:spLocks noChangeShapeType="1"/>
          </p:cNvSpPr>
          <p:nvPr/>
        </p:nvSpPr>
        <p:spPr bwMode="auto">
          <a:xfrm>
            <a:off x="1925638" y="44891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 name="Line 18"/>
          <p:cNvSpPr>
            <a:spLocks noChangeShapeType="1"/>
          </p:cNvSpPr>
          <p:nvPr/>
        </p:nvSpPr>
        <p:spPr bwMode="auto">
          <a:xfrm>
            <a:off x="1925638" y="474631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 name="Line 19"/>
          <p:cNvSpPr>
            <a:spLocks noChangeShapeType="1"/>
          </p:cNvSpPr>
          <p:nvPr/>
        </p:nvSpPr>
        <p:spPr bwMode="auto">
          <a:xfrm>
            <a:off x="1925638" y="50018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 name="Line 20"/>
          <p:cNvSpPr>
            <a:spLocks noChangeShapeType="1"/>
          </p:cNvSpPr>
          <p:nvPr/>
        </p:nvSpPr>
        <p:spPr bwMode="auto">
          <a:xfrm>
            <a:off x="1925638" y="52590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 name="Line 21"/>
          <p:cNvSpPr>
            <a:spLocks noChangeShapeType="1"/>
          </p:cNvSpPr>
          <p:nvPr/>
        </p:nvSpPr>
        <p:spPr bwMode="auto">
          <a:xfrm flipV="1">
            <a:off x="20828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6" name="Line 22"/>
          <p:cNvSpPr>
            <a:spLocks noChangeShapeType="1"/>
          </p:cNvSpPr>
          <p:nvPr/>
        </p:nvSpPr>
        <p:spPr bwMode="auto">
          <a:xfrm flipV="1">
            <a:off x="23415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7" name="Line 23"/>
          <p:cNvSpPr>
            <a:spLocks noChangeShapeType="1"/>
          </p:cNvSpPr>
          <p:nvPr/>
        </p:nvSpPr>
        <p:spPr bwMode="auto">
          <a:xfrm flipV="1">
            <a:off x="26019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8" name="Line 24"/>
          <p:cNvSpPr>
            <a:spLocks noChangeShapeType="1"/>
          </p:cNvSpPr>
          <p:nvPr/>
        </p:nvSpPr>
        <p:spPr bwMode="auto">
          <a:xfrm flipV="1">
            <a:off x="28606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9" name="Line 25"/>
          <p:cNvSpPr>
            <a:spLocks noChangeShapeType="1"/>
          </p:cNvSpPr>
          <p:nvPr/>
        </p:nvSpPr>
        <p:spPr bwMode="auto">
          <a:xfrm flipV="1">
            <a:off x="31210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0" name="Line 26"/>
          <p:cNvSpPr>
            <a:spLocks noChangeShapeType="1"/>
          </p:cNvSpPr>
          <p:nvPr/>
        </p:nvSpPr>
        <p:spPr bwMode="auto">
          <a:xfrm flipV="1">
            <a:off x="33813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1" name="Line 27"/>
          <p:cNvSpPr>
            <a:spLocks noChangeShapeType="1"/>
          </p:cNvSpPr>
          <p:nvPr/>
        </p:nvSpPr>
        <p:spPr bwMode="auto">
          <a:xfrm flipV="1">
            <a:off x="36401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 name="Line 28"/>
          <p:cNvSpPr>
            <a:spLocks noChangeShapeType="1"/>
          </p:cNvSpPr>
          <p:nvPr/>
        </p:nvSpPr>
        <p:spPr bwMode="auto">
          <a:xfrm flipV="1">
            <a:off x="39004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3" name="Line 29"/>
          <p:cNvSpPr>
            <a:spLocks noChangeShapeType="1"/>
          </p:cNvSpPr>
          <p:nvPr/>
        </p:nvSpPr>
        <p:spPr bwMode="auto">
          <a:xfrm flipV="1">
            <a:off x="41608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4" name="Line 30"/>
          <p:cNvSpPr>
            <a:spLocks noChangeShapeType="1"/>
          </p:cNvSpPr>
          <p:nvPr/>
        </p:nvSpPr>
        <p:spPr bwMode="auto">
          <a:xfrm flipV="1">
            <a:off x="44196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5" name="Line 31"/>
          <p:cNvSpPr>
            <a:spLocks noChangeShapeType="1"/>
          </p:cNvSpPr>
          <p:nvPr/>
        </p:nvSpPr>
        <p:spPr bwMode="auto">
          <a:xfrm flipV="1">
            <a:off x="467995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6" name="Line 32"/>
          <p:cNvSpPr>
            <a:spLocks noChangeShapeType="1"/>
          </p:cNvSpPr>
          <p:nvPr/>
        </p:nvSpPr>
        <p:spPr bwMode="auto">
          <a:xfrm flipV="1">
            <a:off x="49387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7" name="Line 33"/>
          <p:cNvSpPr>
            <a:spLocks noChangeShapeType="1"/>
          </p:cNvSpPr>
          <p:nvPr/>
        </p:nvSpPr>
        <p:spPr bwMode="auto">
          <a:xfrm flipV="1">
            <a:off x="51990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8" name="Line 34"/>
          <p:cNvSpPr>
            <a:spLocks noChangeShapeType="1"/>
          </p:cNvSpPr>
          <p:nvPr/>
        </p:nvSpPr>
        <p:spPr bwMode="auto">
          <a:xfrm flipV="1">
            <a:off x="54594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9" name="Line 35"/>
          <p:cNvSpPr>
            <a:spLocks noChangeShapeType="1"/>
          </p:cNvSpPr>
          <p:nvPr/>
        </p:nvSpPr>
        <p:spPr bwMode="auto">
          <a:xfrm flipV="1">
            <a:off x="57181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0" name="Line 36"/>
          <p:cNvSpPr>
            <a:spLocks noChangeShapeType="1"/>
          </p:cNvSpPr>
          <p:nvPr/>
        </p:nvSpPr>
        <p:spPr bwMode="auto">
          <a:xfrm flipV="1">
            <a:off x="59785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 name="Line 37"/>
          <p:cNvSpPr>
            <a:spLocks noChangeShapeType="1"/>
          </p:cNvSpPr>
          <p:nvPr/>
        </p:nvSpPr>
        <p:spPr bwMode="auto">
          <a:xfrm flipV="1">
            <a:off x="62388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 name="Line 38"/>
          <p:cNvSpPr>
            <a:spLocks noChangeShapeType="1"/>
          </p:cNvSpPr>
          <p:nvPr/>
        </p:nvSpPr>
        <p:spPr bwMode="auto">
          <a:xfrm flipV="1">
            <a:off x="64976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3" name="Line 39"/>
          <p:cNvSpPr>
            <a:spLocks noChangeShapeType="1"/>
          </p:cNvSpPr>
          <p:nvPr/>
        </p:nvSpPr>
        <p:spPr bwMode="auto">
          <a:xfrm flipV="1">
            <a:off x="67579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4" name="Line 40"/>
          <p:cNvSpPr>
            <a:spLocks noChangeShapeType="1"/>
          </p:cNvSpPr>
          <p:nvPr/>
        </p:nvSpPr>
        <p:spPr bwMode="auto">
          <a:xfrm flipV="1">
            <a:off x="7018338" y="1652273"/>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5" name="Group 41"/>
          <p:cNvGrpSpPr>
            <a:grpSpLocks/>
          </p:cNvGrpSpPr>
          <p:nvPr/>
        </p:nvGrpSpPr>
        <p:grpSpPr bwMode="auto">
          <a:xfrm>
            <a:off x="1892300" y="1722123"/>
            <a:ext cx="5062538" cy="3708400"/>
            <a:chOff x="1138" y="899"/>
            <a:chExt cx="3189" cy="2336"/>
          </a:xfrm>
        </p:grpSpPr>
        <p:sp>
          <p:nvSpPr>
            <p:cNvPr id="46" name="Line 42"/>
            <p:cNvSpPr>
              <a:spLocks noChangeShapeType="1"/>
            </p:cNvSpPr>
            <p:nvPr/>
          </p:nvSpPr>
          <p:spPr bwMode="auto">
            <a:xfrm flipV="1">
              <a:off x="2489" y="1913"/>
              <a:ext cx="310" cy="31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7" name="Group 43"/>
            <p:cNvGrpSpPr>
              <a:grpSpLocks/>
            </p:cNvGrpSpPr>
            <p:nvPr/>
          </p:nvGrpSpPr>
          <p:grpSpPr bwMode="auto">
            <a:xfrm>
              <a:off x="1138" y="899"/>
              <a:ext cx="3189" cy="2336"/>
              <a:chOff x="1138" y="899"/>
              <a:chExt cx="3189" cy="2336"/>
            </a:xfrm>
          </p:grpSpPr>
          <p:sp>
            <p:nvSpPr>
              <p:cNvPr id="48" name="Oval 44"/>
              <p:cNvSpPr>
                <a:spLocks noChangeArrowheads="1"/>
              </p:cNvSpPr>
              <p:nvPr/>
            </p:nvSpPr>
            <p:spPr bwMode="auto">
              <a:xfrm>
                <a:off x="1138" y="316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45"/>
              <p:cNvSpPr>
                <a:spLocks noChangeArrowheads="1"/>
              </p:cNvSpPr>
              <p:nvPr/>
            </p:nvSpPr>
            <p:spPr bwMode="auto">
              <a:xfrm>
                <a:off x="1290" y="300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46"/>
              <p:cNvSpPr>
                <a:spLocks noChangeArrowheads="1"/>
              </p:cNvSpPr>
              <p:nvPr/>
            </p:nvSpPr>
            <p:spPr bwMode="auto">
              <a:xfrm>
                <a:off x="1456" y="284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47"/>
              <p:cNvSpPr>
                <a:spLocks noChangeArrowheads="1"/>
              </p:cNvSpPr>
              <p:nvPr/>
            </p:nvSpPr>
            <p:spPr bwMode="auto">
              <a:xfrm>
                <a:off x="1608" y="26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48"/>
              <p:cNvSpPr>
                <a:spLocks noChangeArrowheads="1"/>
              </p:cNvSpPr>
              <p:nvPr/>
            </p:nvSpPr>
            <p:spPr bwMode="auto">
              <a:xfrm>
                <a:off x="1781" y="251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49"/>
              <p:cNvSpPr>
                <a:spLocks noChangeArrowheads="1"/>
              </p:cNvSpPr>
              <p:nvPr/>
            </p:nvSpPr>
            <p:spPr bwMode="auto">
              <a:xfrm>
                <a:off x="1947" y="234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50"/>
              <p:cNvSpPr>
                <a:spLocks noChangeArrowheads="1"/>
              </p:cNvSpPr>
              <p:nvPr/>
            </p:nvSpPr>
            <p:spPr bwMode="auto">
              <a:xfrm>
                <a:off x="2113" y="235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1"/>
              <p:cNvSpPr>
                <a:spLocks noChangeArrowheads="1"/>
              </p:cNvSpPr>
              <p:nvPr/>
            </p:nvSpPr>
            <p:spPr bwMode="auto">
              <a:xfrm>
                <a:off x="2608" y="204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52"/>
              <p:cNvSpPr>
                <a:spLocks noChangeArrowheads="1"/>
              </p:cNvSpPr>
              <p:nvPr/>
            </p:nvSpPr>
            <p:spPr bwMode="auto">
              <a:xfrm>
                <a:off x="2272" y="220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53"/>
              <p:cNvSpPr>
                <a:spLocks noChangeArrowheads="1"/>
              </p:cNvSpPr>
              <p:nvPr/>
            </p:nvSpPr>
            <p:spPr bwMode="auto">
              <a:xfrm>
                <a:off x="2445" y="2200"/>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54"/>
              <p:cNvSpPr>
                <a:spLocks noChangeArrowheads="1"/>
              </p:cNvSpPr>
              <p:nvPr/>
            </p:nvSpPr>
            <p:spPr bwMode="auto">
              <a:xfrm>
                <a:off x="2751" y="187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55"/>
              <p:cNvSpPr>
                <a:spLocks noChangeArrowheads="1"/>
              </p:cNvSpPr>
              <p:nvPr/>
            </p:nvSpPr>
            <p:spPr bwMode="auto">
              <a:xfrm>
                <a:off x="2938" y="187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56"/>
              <p:cNvSpPr>
                <a:spLocks noChangeArrowheads="1"/>
              </p:cNvSpPr>
              <p:nvPr/>
            </p:nvSpPr>
            <p:spPr bwMode="auto">
              <a:xfrm>
                <a:off x="3097" y="18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57"/>
              <p:cNvSpPr>
                <a:spLocks noChangeArrowheads="1"/>
              </p:cNvSpPr>
              <p:nvPr/>
            </p:nvSpPr>
            <p:spPr bwMode="auto">
              <a:xfrm>
                <a:off x="3249" y="172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58"/>
              <p:cNvSpPr>
                <a:spLocks noChangeArrowheads="1"/>
              </p:cNvSpPr>
              <p:nvPr/>
            </p:nvSpPr>
            <p:spPr bwMode="auto">
              <a:xfrm>
                <a:off x="3429" y="155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59"/>
              <p:cNvSpPr>
                <a:spLocks noChangeArrowheads="1"/>
              </p:cNvSpPr>
              <p:nvPr/>
            </p:nvSpPr>
            <p:spPr bwMode="auto">
              <a:xfrm>
                <a:off x="3588" y="154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0"/>
              <p:cNvSpPr>
                <a:spLocks noChangeArrowheads="1"/>
              </p:cNvSpPr>
              <p:nvPr/>
            </p:nvSpPr>
            <p:spPr bwMode="auto">
              <a:xfrm>
                <a:off x="3754" y="1388"/>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61"/>
              <p:cNvSpPr>
                <a:spLocks noChangeArrowheads="1"/>
              </p:cNvSpPr>
              <p:nvPr/>
            </p:nvSpPr>
            <p:spPr bwMode="auto">
              <a:xfrm>
                <a:off x="3906" y="122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2"/>
              <p:cNvSpPr>
                <a:spLocks noChangeArrowheads="1"/>
              </p:cNvSpPr>
              <p:nvPr/>
            </p:nvSpPr>
            <p:spPr bwMode="auto">
              <a:xfrm>
                <a:off x="4072" y="106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63"/>
              <p:cNvSpPr>
                <a:spLocks noChangeArrowheads="1"/>
              </p:cNvSpPr>
              <p:nvPr/>
            </p:nvSpPr>
            <p:spPr bwMode="auto">
              <a:xfrm>
                <a:off x="4238" y="89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4"/>
              <p:cNvSpPr>
                <a:spLocks noChangeShapeType="1"/>
              </p:cNvSpPr>
              <p:nvPr/>
            </p:nvSpPr>
            <p:spPr bwMode="auto">
              <a:xfrm flipV="1">
                <a:off x="1174" y="2385"/>
                <a:ext cx="820" cy="82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9" name="Line 65"/>
              <p:cNvSpPr>
                <a:spLocks noChangeShapeType="1"/>
              </p:cNvSpPr>
              <p:nvPr/>
            </p:nvSpPr>
            <p:spPr bwMode="auto">
              <a:xfrm>
                <a:off x="1994" y="2378"/>
                <a:ext cx="162" cy="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0" name="Line 66"/>
              <p:cNvSpPr>
                <a:spLocks noChangeShapeType="1"/>
              </p:cNvSpPr>
              <p:nvPr/>
            </p:nvSpPr>
            <p:spPr bwMode="auto">
              <a:xfrm flipV="1">
                <a:off x="2149" y="2238"/>
                <a:ext cx="162" cy="14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 name="Line 67"/>
              <p:cNvSpPr>
                <a:spLocks noChangeShapeType="1"/>
              </p:cNvSpPr>
              <p:nvPr/>
            </p:nvSpPr>
            <p:spPr bwMode="auto">
              <a:xfrm>
                <a:off x="2311" y="2230"/>
                <a:ext cx="17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2" name="Line 68"/>
              <p:cNvSpPr>
                <a:spLocks noChangeShapeType="1"/>
              </p:cNvSpPr>
              <p:nvPr/>
            </p:nvSpPr>
            <p:spPr bwMode="auto">
              <a:xfrm>
                <a:off x="2791" y="1913"/>
                <a:ext cx="35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3" name="Line 69"/>
              <p:cNvSpPr>
                <a:spLocks noChangeShapeType="1"/>
              </p:cNvSpPr>
              <p:nvPr/>
            </p:nvSpPr>
            <p:spPr bwMode="auto">
              <a:xfrm flipV="1">
                <a:off x="3146" y="1588"/>
                <a:ext cx="332" cy="3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 name="Line 70"/>
              <p:cNvSpPr>
                <a:spLocks noChangeShapeType="1"/>
              </p:cNvSpPr>
              <p:nvPr/>
            </p:nvSpPr>
            <p:spPr bwMode="auto">
              <a:xfrm flipV="1">
                <a:off x="3471" y="1580"/>
                <a:ext cx="162" cy="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5" name="Line 71"/>
              <p:cNvSpPr>
                <a:spLocks noChangeShapeType="1"/>
              </p:cNvSpPr>
              <p:nvPr/>
            </p:nvSpPr>
            <p:spPr bwMode="auto">
              <a:xfrm flipV="1">
                <a:off x="3633" y="923"/>
                <a:ext cx="672" cy="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76" name="Text Box 72"/>
          <p:cNvSpPr txBox="1">
            <a:spLocks noChangeArrowheads="1"/>
          </p:cNvSpPr>
          <p:nvPr/>
        </p:nvSpPr>
        <p:spPr bwMode="auto">
          <a:xfrm rot="16200000">
            <a:off x="-681831" y="3439004"/>
            <a:ext cx="2520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TEMPLATE (WORD 7)</a:t>
            </a:r>
          </a:p>
        </p:txBody>
      </p:sp>
      <p:sp>
        <p:nvSpPr>
          <p:cNvPr id="77" name="Text Box 73"/>
          <p:cNvSpPr txBox="1">
            <a:spLocks noChangeArrowheads="1"/>
          </p:cNvSpPr>
          <p:nvPr/>
        </p:nvSpPr>
        <p:spPr bwMode="auto">
          <a:xfrm>
            <a:off x="3130550" y="6396595"/>
            <a:ext cx="2178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dirty="0">
                <a:cs typeface="Arial" panose="020B0604020202020204" pitchFamily="34" charset="0"/>
              </a:rPr>
              <a:t>UNKNOWN WORD</a:t>
            </a:r>
          </a:p>
        </p:txBody>
      </p:sp>
      <p:sp>
        <p:nvSpPr>
          <p:cNvPr id="78" name="Line 74"/>
          <p:cNvSpPr>
            <a:spLocks noChangeShapeType="1"/>
          </p:cNvSpPr>
          <p:nvPr/>
        </p:nvSpPr>
        <p:spPr bwMode="auto">
          <a:xfrm flipV="1">
            <a:off x="1970088" y="1795148"/>
            <a:ext cx="4946650" cy="3587750"/>
          </a:xfrm>
          <a:prstGeom prst="line">
            <a:avLst/>
          </a:prstGeom>
          <a:noFill/>
          <a:ln w="9525">
            <a:solidFill>
              <a:srgbClr val="FFFF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9" name="Text Box 75"/>
          <p:cNvSpPr txBox="1">
            <a:spLocks noChangeArrowheads="1"/>
          </p:cNvSpPr>
          <p:nvPr/>
        </p:nvSpPr>
        <p:spPr bwMode="auto">
          <a:xfrm>
            <a:off x="7146925" y="2153923"/>
            <a:ext cx="18399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None/>
            </a:pPr>
            <a:r>
              <a:rPr lang="en-US" altLang="en-US" sz="1400" i="1">
                <a:cs typeface="Arial" panose="020B0604020202020204" pitchFamily="34" charset="0"/>
              </a:rPr>
              <a:t>T.K. Vyntsyuk (1968)</a:t>
            </a:r>
          </a:p>
          <a:p>
            <a:pPr>
              <a:buFont typeface="Wingdings" panose="05000000000000000000" pitchFamily="2" charset="2"/>
              <a:buNone/>
            </a:pPr>
            <a:r>
              <a:rPr lang="en-US" altLang="en-US" sz="1400" i="1">
                <a:cs typeface="Arial" panose="020B0604020202020204" pitchFamily="34" charset="0"/>
              </a:rPr>
              <a:t>H. Sakoe, </a:t>
            </a:r>
          </a:p>
          <a:p>
            <a:pPr>
              <a:buFont typeface="Wingdings" panose="05000000000000000000" pitchFamily="2" charset="2"/>
              <a:buNone/>
            </a:pPr>
            <a:r>
              <a:rPr lang="en-US" altLang="en-US" sz="1400" i="1">
                <a:cs typeface="Arial" panose="020B0604020202020204" pitchFamily="34" charset="0"/>
              </a:rPr>
              <a:t>        S. Chiba (1970)</a:t>
            </a:r>
          </a:p>
        </p:txBody>
      </p:sp>
      <p:grpSp>
        <p:nvGrpSpPr>
          <p:cNvPr id="80" name="Group 76"/>
          <p:cNvGrpSpPr>
            <a:grpSpLocks/>
          </p:cNvGrpSpPr>
          <p:nvPr/>
        </p:nvGrpSpPr>
        <p:grpSpPr bwMode="auto">
          <a:xfrm>
            <a:off x="6457950" y="3323910"/>
            <a:ext cx="2386013" cy="2614613"/>
            <a:chOff x="4167" y="1908"/>
            <a:chExt cx="1404" cy="1647"/>
          </a:xfrm>
        </p:grpSpPr>
        <p:sp>
          <p:nvSpPr>
            <p:cNvPr id="81" name="Rectangle 77"/>
            <p:cNvSpPr>
              <a:spLocks noChangeArrowheads="1"/>
            </p:cNvSpPr>
            <p:nvPr/>
          </p:nvSpPr>
          <p:spPr bwMode="auto">
            <a:xfrm>
              <a:off x="4167" y="1908"/>
              <a:ext cx="1404" cy="1647"/>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buFont typeface="Wingdings" panose="05000000000000000000" pitchFamily="2" charset="2"/>
                <a:buNone/>
              </a:pPr>
              <a:r>
                <a:rPr lang="en-US" altLang="en-US" b="1">
                  <a:solidFill>
                    <a:schemeClr val="bg1"/>
                  </a:solidFill>
                  <a:cs typeface="Arial" panose="020B0604020202020204" pitchFamily="34" charset="0"/>
                </a:rPr>
                <a:t>Isolated Words</a:t>
              </a:r>
            </a:p>
            <a:p>
              <a:pPr algn="ctr">
                <a:buFont typeface="Wingdings" panose="05000000000000000000" pitchFamily="2" charset="2"/>
                <a:buNone/>
              </a:pPr>
              <a:r>
                <a:rPr lang="en-US" altLang="en-US" b="1">
                  <a:solidFill>
                    <a:schemeClr val="bg1"/>
                  </a:solidFill>
                  <a:cs typeface="Arial" panose="020B0604020202020204" pitchFamily="34" charset="0"/>
                </a:rPr>
                <a:t>Speaker 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Connected Words</a:t>
              </a:r>
            </a:p>
            <a:p>
              <a:pPr algn="ctr">
                <a:buFont typeface="Wingdings" panose="05000000000000000000" pitchFamily="2" charset="2"/>
                <a:buNone/>
              </a:pPr>
              <a:r>
                <a:rPr lang="en-US" altLang="en-US" b="1">
                  <a:solidFill>
                    <a:schemeClr val="bg1"/>
                  </a:solidFill>
                  <a:cs typeface="Arial" panose="020B0604020202020204" pitchFamily="34" charset="0"/>
                </a:rPr>
                <a:t>Speaker Independent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Sub-Word Units</a:t>
              </a:r>
            </a:p>
          </p:txBody>
        </p:sp>
        <p:sp>
          <p:nvSpPr>
            <p:cNvPr id="82" name="AutoShape 78"/>
            <p:cNvSpPr>
              <a:spLocks noChangeArrowheads="1"/>
            </p:cNvSpPr>
            <p:nvPr/>
          </p:nvSpPr>
          <p:spPr bwMode="auto">
            <a:xfrm>
              <a:off x="4752" y="2367"/>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AutoShape 79"/>
            <p:cNvSpPr>
              <a:spLocks noChangeArrowheads="1"/>
            </p:cNvSpPr>
            <p:nvPr/>
          </p:nvSpPr>
          <p:spPr bwMode="auto">
            <a:xfrm>
              <a:off x="4758" y="3039"/>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136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833734" cy="5444238"/>
          </a:xfrm>
        </p:spPr>
        <p:txBody>
          <a:bodyPr/>
          <a:lstStyle/>
          <a:p>
            <a:r>
              <a:rPr lang="en-US" altLang="en-US" dirty="0"/>
              <a:t>1980s -- The Statistical Approach</a:t>
            </a:r>
          </a:p>
          <a:p>
            <a:r>
              <a:rPr lang="en-US" altLang="en-US" dirty="0"/>
              <a:t>Based on work on Hidden Markov Models done by Leonard Baum at IDA, Princeton in the late 1960s</a:t>
            </a:r>
          </a:p>
          <a:p>
            <a:r>
              <a:rPr lang="en-US" altLang="en-US" dirty="0"/>
              <a:t>Purely statistical approach pursued by Fred </a:t>
            </a:r>
            <a:r>
              <a:rPr lang="en-US" altLang="en-US" dirty="0" err="1"/>
              <a:t>Jelinek</a:t>
            </a:r>
            <a:r>
              <a:rPr lang="en-US" altLang="en-US" dirty="0"/>
              <a:t> and Jim Baker, IBM </a:t>
            </a:r>
            <a:r>
              <a:rPr lang="en-US" altLang="en-US" dirty="0" err="1"/>
              <a:t>T.J.Watson</a:t>
            </a:r>
            <a:r>
              <a:rPr lang="en-US" altLang="en-US" dirty="0"/>
              <a:t>  Research</a:t>
            </a:r>
          </a:p>
          <a:p>
            <a:r>
              <a:rPr lang="en-US" altLang="en-US" dirty="0"/>
              <a:t>Foundations of modern speech recognition engines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15</a:t>
            </a:fld>
            <a:endParaRPr lang="en-US" altLang="zh-TW"/>
          </a:p>
        </p:txBody>
      </p:sp>
      <p:grpSp>
        <p:nvGrpSpPr>
          <p:cNvPr id="7" name="Group 6"/>
          <p:cNvGrpSpPr>
            <a:grpSpLocks/>
          </p:cNvGrpSpPr>
          <p:nvPr/>
        </p:nvGrpSpPr>
        <p:grpSpPr bwMode="auto">
          <a:xfrm>
            <a:off x="7385050" y="1031875"/>
            <a:ext cx="1597025" cy="2466975"/>
            <a:chOff x="4652" y="794"/>
            <a:chExt cx="1006" cy="1554"/>
          </a:xfrm>
        </p:grpSpPr>
        <p:pic>
          <p:nvPicPr>
            <p:cNvPr id="8" name="Picture 7" descr="jelinek,f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 y="794"/>
              <a:ext cx="1006" cy="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8"/>
            <p:cNvSpPr txBox="1">
              <a:spLocks noChangeArrowheads="1"/>
            </p:cNvSpPr>
            <p:nvPr/>
          </p:nvSpPr>
          <p:spPr bwMode="auto">
            <a:xfrm>
              <a:off x="4848" y="2175"/>
              <a:ext cx="63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Fred Jelinek</a:t>
              </a:r>
            </a:p>
          </p:txBody>
        </p:sp>
      </p:grpSp>
      <p:pic>
        <p:nvPicPr>
          <p:cNvPr id="10" name="Picture 35" descr="JimB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3657410"/>
            <a:ext cx="1419225" cy="1495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6"/>
          <p:cNvSpPr txBox="1">
            <a:spLocks noChangeArrowheads="1"/>
          </p:cNvSpPr>
          <p:nvPr/>
        </p:nvSpPr>
        <p:spPr bwMode="auto">
          <a:xfrm>
            <a:off x="7867650" y="5160773"/>
            <a:ext cx="676275" cy="182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buFont typeface="Wingdings" panose="05000000000000000000" pitchFamily="2" charset="2"/>
              <a:buNone/>
            </a:pPr>
            <a:r>
              <a:rPr lang="en-US" altLang="en-US" sz="1200" i="1">
                <a:cs typeface="Arial" panose="020B0604020202020204" pitchFamily="34" charset="0"/>
              </a:rPr>
              <a:t>Jim Baker</a:t>
            </a:r>
          </a:p>
        </p:txBody>
      </p:sp>
      <p:grpSp>
        <p:nvGrpSpPr>
          <p:cNvPr id="12" name="Group 9"/>
          <p:cNvGrpSpPr>
            <a:grpSpLocks/>
          </p:cNvGrpSpPr>
          <p:nvPr/>
        </p:nvGrpSpPr>
        <p:grpSpPr bwMode="auto">
          <a:xfrm>
            <a:off x="152400" y="3962400"/>
            <a:ext cx="5113338" cy="2708275"/>
            <a:chOff x="116" y="2106"/>
            <a:chExt cx="3221" cy="1706"/>
          </a:xfrm>
        </p:grpSpPr>
        <p:sp>
          <p:nvSpPr>
            <p:cNvPr id="13" name="Rectangle 10"/>
            <p:cNvSpPr>
              <a:spLocks noChangeArrowheads="1"/>
            </p:cNvSpPr>
            <p:nvPr/>
          </p:nvSpPr>
          <p:spPr bwMode="auto">
            <a:xfrm>
              <a:off x="116" y="2457"/>
              <a:ext cx="3221" cy="1355"/>
            </a:xfrm>
            <a:prstGeom prst="rect">
              <a:avLst/>
            </a:prstGeom>
            <a:solidFill>
              <a:srgbClr val="003399"/>
            </a:solidFill>
            <a:ln>
              <a:noFill/>
            </a:ln>
            <a:effectLst/>
            <a:scene3d>
              <a:camera prst="legacyObliqueTopRight"/>
              <a:lightRig rig="legacyFlat3" dir="b"/>
            </a:scene3d>
            <a:sp3d extrusionH="430200" prstMaterial="legacyMatte">
              <a:bevelT w="13500" h="13500" prst="angle"/>
              <a:bevelB w="13500" h="13500" prst="angle"/>
              <a:extrusionClr>
                <a:srgbClr val="003399"/>
              </a:extrusionClr>
              <a:contourClr>
                <a:srgbClr val="003399"/>
              </a:contourClr>
            </a:sp3d>
            <a:extLst>
              <a:ext uri="{91240B29-F687-4F45-9708-019B960494DF}">
                <a14:hiddenLine xmlns:a14="http://schemas.microsoft.com/office/drawing/2010/main" w="2857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14" name="Group 11"/>
            <p:cNvGrpSpPr>
              <a:grpSpLocks/>
            </p:cNvGrpSpPr>
            <p:nvPr/>
          </p:nvGrpSpPr>
          <p:grpSpPr bwMode="auto">
            <a:xfrm>
              <a:off x="415" y="2748"/>
              <a:ext cx="1306" cy="938"/>
              <a:chOff x="565" y="2695"/>
              <a:chExt cx="1376" cy="938"/>
            </a:xfrm>
          </p:grpSpPr>
          <p:grpSp>
            <p:nvGrpSpPr>
              <p:cNvPr id="20" name="Group 12"/>
              <p:cNvGrpSpPr>
                <a:grpSpLocks/>
              </p:cNvGrpSpPr>
              <p:nvPr/>
            </p:nvGrpSpPr>
            <p:grpSpPr bwMode="auto">
              <a:xfrm>
                <a:off x="569" y="3394"/>
                <a:ext cx="256" cy="239"/>
                <a:chOff x="815" y="3322"/>
                <a:chExt cx="256" cy="239"/>
              </a:xfrm>
            </p:grpSpPr>
            <p:sp>
              <p:nvSpPr>
                <p:cNvPr id="34" name="Oval 13"/>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1</a:t>
                  </a:r>
                </a:p>
              </p:txBody>
            </p:sp>
            <p:cxnSp>
              <p:nvCxnSpPr>
                <p:cNvPr id="35" name="AutoShape 14"/>
                <p:cNvCxnSpPr>
                  <a:cxnSpLocks noChangeShapeType="1"/>
                  <a:stCxn id="34" idx="1"/>
                  <a:endCxn id="34"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AutoShape 15"/>
              <p:cNvCxnSpPr>
                <a:cxnSpLocks noChangeShapeType="1"/>
                <a:stCxn id="34" idx="6"/>
                <a:endCxn id="32" idx="2"/>
              </p:cNvCxnSpPr>
              <p:nvPr/>
            </p:nvCxnSpPr>
            <p:spPr bwMode="auto">
              <a:xfrm flipV="1">
                <a:off x="837" y="3511"/>
                <a:ext cx="258" cy="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16"/>
              <p:cNvGrpSpPr>
                <a:grpSpLocks/>
              </p:cNvGrpSpPr>
              <p:nvPr/>
            </p:nvGrpSpPr>
            <p:grpSpPr bwMode="auto">
              <a:xfrm>
                <a:off x="1107" y="3391"/>
                <a:ext cx="256" cy="239"/>
                <a:chOff x="815" y="3322"/>
                <a:chExt cx="256" cy="239"/>
              </a:xfrm>
            </p:grpSpPr>
            <p:sp>
              <p:nvSpPr>
                <p:cNvPr id="32" name="Oval 17"/>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2</a:t>
                  </a:r>
                </a:p>
              </p:txBody>
            </p:sp>
            <p:cxnSp>
              <p:nvCxnSpPr>
                <p:cNvPr id="33" name="AutoShape 18"/>
                <p:cNvCxnSpPr>
                  <a:cxnSpLocks noChangeShapeType="1"/>
                  <a:stCxn id="32" idx="1"/>
                  <a:endCxn id="32"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 name="AutoShape 19"/>
              <p:cNvCxnSpPr>
                <a:cxnSpLocks noChangeShapeType="1"/>
                <a:stCxn id="32" idx="6"/>
                <a:endCxn id="30" idx="2"/>
              </p:cNvCxnSpPr>
              <p:nvPr/>
            </p:nvCxnSpPr>
            <p:spPr bwMode="auto">
              <a:xfrm>
                <a:off x="1375" y="3511"/>
                <a:ext cx="26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0"/>
              <p:cNvGrpSpPr>
                <a:grpSpLocks/>
              </p:cNvGrpSpPr>
              <p:nvPr/>
            </p:nvGrpSpPr>
            <p:grpSpPr bwMode="auto">
              <a:xfrm>
                <a:off x="1647" y="3391"/>
                <a:ext cx="256" cy="239"/>
                <a:chOff x="815" y="3322"/>
                <a:chExt cx="256" cy="239"/>
              </a:xfrm>
            </p:grpSpPr>
            <p:sp>
              <p:nvSpPr>
                <p:cNvPr id="30" name="Oval 21"/>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3</a:t>
                  </a:r>
                </a:p>
              </p:txBody>
            </p:sp>
            <p:cxnSp>
              <p:nvCxnSpPr>
                <p:cNvPr id="31" name="AutoShape 22"/>
                <p:cNvCxnSpPr>
                  <a:cxnSpLocks noChangeShapeType="1"/>
                  <a:stCxn id="30" idx="1"/>
                  <a:endCxn id="30"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 Box 23"/>
              <p:cNvSpPr txBox="1">
                <a:spLocks noChangeArrowheads="1"/>
              </p:cNvSpPr>
              <p:nvPr/>
            </p:nvSpPr>
            <p:spPr bwMode="auto">
              <a:xfrm>
                <a:off x="565"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11</a:t>
                </a:r>
              </a:p>
            </p:txBody>
          </p:sp>
          <p:sp>
            <p:nvSpPr>
              <p:cNvPr id="26" name="Text Box 24"/>
              <p:cNvSpPr txBox="1">
                <a:spLocks noChangeArrowheads="1"/>
              </p:cNvSpPr>
              <p:nvPr/>
            </p:nvSpPr>
            <p:spPr bwMode="auto">
              <a:xfrm>
                <a:off x="801" y="3290"/>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12</a:t>
                </a:r>
              </a:p>
            </p:txBody>
          </p:sp>
          <p:sp>
            <p:nvSpPr>
              <p:cNvPr id="27" name="Text Box 25"/>
              <p:cNvSpPr txBox="1">
                <a:spLocks noChangeArrowheads="1"/>
              </p:cNvSpPr>
              <p:nvPr/>
            </p:nvSpPr>
            <p:spPr bwMode="auto">
              <a:xfrm>
                <a:off x="1119"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22</a:t>
                </a:r>
              </a:p>
            </p:txBody>
          </p:sp>
          <p:sp>
            <p:nvSpPr>
              <p:cNvPr id="28" name="Text Box 26"/>
              <p:cNvSpPr txBox="1">
                <a:spLocks noChangeArrowheads="1"/>
              </p:cNvSpPr>
              <p:nvPr/>
            </p:nvSpPr>
            <p:spPr bwMode="auto">
              <a:xfrm>
                <a:off x="1357" y="3292"/>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23</a:t>
                </a:r>
              </a:p>
            </p:txBody>
          </p:sp>
          <p:sp>
            <p:nvSpPr>
              <p:cNvPr id="29" name="Text Box 27"/>
              <p:cNvSpPr txBox="1">
                <a:spLocks noChangeArrowheads="1"/>
              </p:cNvSpPr>
              <p:nvPr/>
            </p:nvSpPr>
            <p:spPr bwMode="auto">
              <a:xfrm>
                <a:off x="1651"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33</a:t>
                </a:r>
              </a:p>
            </p:txBody>
          </p:sp>
        </p:grpSp>
        <p:graphicFrame>
          <p:nvGraphicFramePr>
            <p:cNvPr id="15" name="Object 28"/>
            <p:cNvGraphicFramePr>
              <a:graphicFrameLocks noChangeAspect="1"/>
            </p:cNvGraphicFramePr>
            <p:nvPr/>
          </p:nvGraphicFramePr>
          <p:xfrm>
            <a:off x="2040" y="2792"/>
            <a:ext cx="1166" cy="276"/>
          </p:xfrm>
          <a:graphic>
            <a:graphicData uri="http://schemas.openxmlformats.org/presentationml/2006/ole">
              <mc:AlternateContent xmlns:mc="http://schemas.openxmlformats.org/markup-compatibility/2006">
                <mc:Choice xmlns:v="urn:schemas-microsoft-com:vml" Requires="v">
                  <p:oleObj spid="_x0000_s1292" name="Equation" r:id="rId6" imgW="1015920" imgH="228600" progId="Equation.3">
                    <p:embed/>
                  </p:oleObj>
                </mc:Choice>
                <mc:Fallback>
                  <p:oleObj name="Equation" r:id="rId6" imgW="1015920" imgH="228600" progId="Equation.3">
                    <p:embed/>
                    <p:pic>
                      <p:nvPicPr>
                        <p:cNvPr id="15"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 y="2792"/>
                          <a:ext cx="1166"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29"/>
            <p:cNvSpPr txBox="1">
              <a:spLocks noChangeArrowheads="1"/>
            </p:cNvSpPr>
            <p:nvPr/>
          </p:nvSpPr>
          <p:spPr bwMode="auto">
            <a:xfrm>
              <a:off x="270" y="2514"/>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Acoustic HMMs</a:t>
              </a:r>
            </a:p>
          </p:txBody>
        </p:sp>
        <p:sp>
          <p:nvSpPr>
            <p:cNvPr id="17" name="Text Box 30"/>
            <p:cNvSpPr txBox="1">
              <a:spLocks noChangeArrowheads="1"/>
            </p:cNvSpPr>
            <p:nvPr/>
          </p:nvSpPr>
          <p:spPr bwMode="auto">
            <a:xfrm>
              <a:off x="2064" y="2519"/>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Word Tri-grams</a:t>
              </a:r>
            </a:p>
          </p:txBody>
        </p:sp>
        <p:sp>
          <p:nvSpPr>
            <p:cNvPr id="18" name="Line 31"/>
            <p:cNvSpPr>
              <a:spLocks noChangeShapeType="1"/>
            </p:cNvSpPr>
            <p:nvPr/>
          </p:nvSpPr>
          <p:spPr bwMode="auto">
            <a:xfrm flipH="1">
              <a:off x="1206" y="2160"/>
              <a:ext cx="1431" cy="3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32"/>
            <p:cNvSpPr>
              <a:spLocks noChangeShapeType="1"/>
            </p:cNvSpPr>
            <p:nvPr/>
          </p:nvSpPr>
          <p:spPr bwMode="auto">
            <a:xfrm flipH="1">
              <a:off x="2925" y="2106"/>
              <a:ext cx="351" cy="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aphicFrame>
        <p:nvGraphicFramePr>
          <p:cNvPr id="36" name="Object 5"/>
          <p:cNvGraphicFramePr>
            <a:graphicFrameLocks noChangeAspect="1"/>
          </p:cNvGraphicFramePr>
          <p:nvPr>
            <p:extLst/>
          </p:nvPr>
        </p:nvGraphicFramePr>
        <p:xfrm>
          <a:off x="3018631" y="3308349"/>
          <a:ext cx="3657600" cy="690563"/>
        </p:xfrm>
        <a:graphic>
          <a:graphicData uri="http://schemas.openxmlformats.org/presentationml/2006/ole">
            <mc:AlternateContent xmlns:mc="http://schemas.openxmlformats.org/markup-compatibility/2006">
              <mc:Choice xmlns:v="urn:schemas-microsoft-com:vml" Requires="v">
                <p:oleObj spid="_x0000_s1293" name="Equation" r:id="rId8" imgW="1485720" imgH="304560" progId="Equation.3">
                  <p:embed/>
                </p:oleObj>
              </mc:Choice>
              <mc:Fallback>
                <p:oleObj name="Equation" r:id="rId8" imgW="1485720" imgH="304560" progId="Equation.3">
                  <p:embed/>
                  <p:pic>
                    <p:nvPicPr>
                      <p:cNvPr id="3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8631" y="3308349"/>
                        <a:ext cx="36576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4033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1980-1990 – Statistical approach becomes ubiquitous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16</a:t>
            </a:fld>
            <a:endParaRPr lang="en-US" altLang="zh-TW"/>
          </a:p>
        </p:txBody>
      </p:sp>
      <p:pic>
        <p:nvPicPr>
          <p:cNvPr id="7"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28" y="3928282"/>
            <a:ext cx="2406650" cy="210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76" y="2964080"/>
            <a:ext cx="3538538" cy="2190750"/>
          </a:xfrm>
          <a:prstGeom prst="rect">
            <a:avLst/>
          </a:prstGeom>
          <a:solidFill>
            <a:srgbClr val="000066"/>
          </a:solidFill>
          <a:ln w="9525">
            <a:solidFill>
              <a:schemeClr val="bg1"/>
            </a:solidFill>
            <a:miter lim="800000"/>
            <a:headEnd/>
            <a:tailEnd/>
          </a:ln>
        </p:spPr>
      </p:pic>
      <p:pic>
        <p:nvPicPr>
          <p:cNvPr id="9" name="Picture 6"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4767" t="11145" r="33490" b="57484"/>
          <a:stretch>
            <a:fillRect/>
          </a:stretch>
        </p:blipFill>
        <p:spPr>
          <a:xfrm>
            <a:off x="3086917" y="3976649"/>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79" t="42435"/>
          <a:stretch>
            <a:fillRect/>
          </a:stretch>
        </p:blipFill>
        <p:spPr>
          <a:xfrm>
            <a:off x="4985567" y="3976648"/>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descr="Rabi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1290726"/>
            <a:ext cx="1717675" cy="257016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587828" y="1484436"/>
            <a:ext cx="5793913" cy="1421928"/>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US" altLang="en-US" sz="2400" dirty="0">
                <a:solidFill>
                  <a:srgbClr val="000000">
                    <a:lumMod val="75000"/>
                    <a:lumOff val="25000"/>
                  </a:srgbClr>
                </a:solidFill>
              </a:rPr>
              <a:t>Lawrence </a:t>
            </a:r>
            <a:r>
              <a:rPr lang="en-US" altLang="en-US" sz="2400" dirty="0" err="1">
                <a:solidFill>
                  <a:srgbClr val="000000">
                    <a:lumMod val="75000"/>
                    <a:lumOff val="25000"/>
                  </a:srgbClr>
                </a:solidFill>
              </a:rPr>
              <a:t>Rabiner</a:t>
            </a:r>
            <a:r>
              <a:rPr lang="en-US" altLang="en-US" sz="2400" dirty="0">
                <a:solidFill>
                  <a:srgbClr val="000000">
                    <a:lumMod val="75000"/>
                    <a:lumOff val="25000"/>
                  </a:srgbClr>
                </a:solidFill>
              </a:rPr>
              <a:t>, </a:t>
            </a:r>
            <a:r>
              <a:rPr lang="en-US" altLang="en-US" sz="2400" i="1" dirty="0">
                <a:solidFill>
                  <a:srgbClr val="000000">
                    <a:lumMod val="75000"/>
                    <a:lumOff val="25000"/>
                  </a:srgbClr>
                </a:solidFill>
              </a:rPr>
              <a:t>A Tutorial on Hidden Markov Models and Selected Applications in Speech Recognition, </a:t>
            </a:r>
            <a:r>
              <a:rPr lang="en-US" altLang="en-US" sz="2400" dirty="0">
                <a:solidFill>
                  <a:srgbClr val="000000">
                    <a:lumMod val="75000"/>
                    <a:lumOff val="25000"/>
                  </a:srgbClr>
                </a:solidFill>
              </a:rPr>
              <a:t>Proceeding of the IEEE, Vol. 77, No. 2, February 1989.</a:t>
            </a:r>
            <a:r>
              <a:rPr lang="en-US" altLang="en-US" sz="2400" i="1" dirty="0">
                <a:solidFill>
                  <a:srgbClr val="000000">
                    <a:lumMod val="75000"/>
                    <a:lumOff val="25000"/>
                  </a:srgbClr>
                </a:solidFill>
              </a:rPr>
              <a:t> </a:t>
            </a:r>
            <a:endParaRPr lang="en-US" altLang="en-US" sz="2400" dirty="0">
              <a:solidFill>
                <a:srgbClr val="000000">
                  <a:lumMod val="75000"/>
                  <a:lumOff val="25000"/>
                </a:srgbClr>
              </a:solidFill>
            </a:endParaRPr>
          </a:p>
        </p:txBody>
      </p:sp>
    </p:spTree>
    <p:extLst>
      <p:ext uri="{BB962C8B-B14F-4D97-AF65-F5344CB8AC3E}">
        <p14:creationId xmlns:p14="http://schemas.microsoft.com/office/powerpoint/2010/main" val="268719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 21st Century</a:t>
            </a:r>
          </a:p>
        </p:txBody>
      </p:sp>
      <p:sp>
        <p:nvSpPr>
          <p:cNvPr id="3" name="内容占位符 2"/>
          <p:cNvSpPr>
            <a:spLocks noGrp="1"/>
          </p:cNvSpPr>
          <p:nvPr>
            <p:ph idx="1"/>
          </p:nvPr>
        </p:nvSpPr>
        <p:spPr/>
        <p:txBody>
          <a:bodyPr/>
          <a:lstStyle/>
          <a:p>
            <a:r>
              <a:rPr lang="en-US" dirty="0"/>
              <a:t>Low noise conditions</a:t>
            </a:r>
          </a:p>
          <a:p>
            <a:r>
              <a:rPr lang="en-US" dirty="0"/>
              <a:t>Large vocabulary</a:t>
            </a:r>
          </a:p>
          <a:p>
            <a:pPr lvl="1"/>
            <a:r>
              <a:rPr lang="en-US" dirty="0"/>
              <a:t>~20,000-60,000 words or more…</a:t>
            </a:r>
          </a:p>
          <a:p>
            <a:r>
              <a:rPr lang="en-US" dirty="0"/>
              <a:t>Speaker independent (vs. speaker-dependent)</a:t>
            </a:r>
          </a:p>
          <a:p>
            <a:r>
              <a:rPr lang="en-US" dirty="0"/>
              <a:t>Continuous speech (vs isolated-word)</a:t>
            </a:r>
          </a:p>
          <a:p>
            <a:r>
              <a:rPr lang="en-US" dirty="0"/>
              <a:t>Multilingual, conversational</a:t>
            </a:r>
          </a:p>
          <a:p>
            <a:r>
              <a:rPr lang="en-US" dirty="0"/>
              <a:t>World’s best research systems:</a:t>
            </a:r>
          </a:p>
          <a:p>
            <a:pPr lvl="1"/>
            <a:r>
              <a:rPr lang="en-US" dirty="0"/>
              <a:t>Human-human speech:  5.5% Word Error Rate (WER)</a:t>
            </a:r>
          </a:p>
          <a:p>
            <a:pPr lvl="1"/>
            <a:r>
              <a:rPr lang="en-US" dirty="0"/>
              <a:t>Human-machine or monologue speech: ~3-5% WER</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17</a:t>
            </a:fld>
            <a:endParaRPr lang="en-US" altLang="zh-TW"/>
          </a:p>
        </p:txBody>
      </p:sp>
    </p:spTree>
    <p:extLst>
      <p:ext uri="{BB962C8B-B14F-4D97-AF65-F5344CB8AC3E}">
        <p14:creationId xmlns:p14="http://schemas.microsoft.com/office/powerpoint/2010/main" val="403274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place for spoken interaction</a:t>
            </a:r>
          </a:p>
        </p:txBody>
      </p:sp>
      <p:sp>
        <p:nvSpPr>
          <p:cNvPr id="3" name="内容占位符 2"/>
          <p:cNvSpPr>
            <a:spLocks noGrp="1"/>
          </p:cNvSpPr>
          <p:nvPr>
            <p:ph idx="1"/>
          </p:nvPr>
        </p:nvSpPr>
        <p:spPr/>
        <p:txBody>
          <a:bodyPr/>
          <a:lstStyle/>
          <a:p>
            <a:r>
              <a:rPr lang="en-US" dirty="0"/>
              <a:t>Opportunities of speech recognition and production</a:t>
            </a:r>
          </a:p>
          <a:p>
            <a:pPr lvl="1"/>
            <a:r>
              <a:rPr lang="en-US" dirty="0"/>
              <a:t>When users have physical impairments</a:t>
            </a:r>
          </a:p>
          <a:p>
            <a:pPr lvl="1"/>
            <a:r>
              <a:rPr lang="en-US" dirty="0"/>
              <a:t>When the speaker’s hands are busy</a:t>
            </a:r>
          </a:p>
          <a:p>
            <a:pPr lvl="1"/>
            <a:r>
              <a:rPr lang="en-US" dirty="0"/>
              <a:t>When mobility is required</a:t>
            </a:r>
          </a:p>
          <a:p>
            <a:pPr lvl="1"/>
            <a:r>
              <a:rPr lang="en-US" dirty="0"/>
              <a:t>When the speaker’s eyes are occupied</a:t>
            </a:r>
          </a:p>
          <a:p>
            <a:pPr lvl="1"/>
            <a:r>
              <a:rPr lang="en-US" dirty="0"/>
              <a:t>When harsh or cramped conditions preclude use of a keyboard</a:t>
            </a:r>
          </a:p>
          <a:p>
            <a:pPr lvl="1"/>
            <a:r>
              <a:rPr lang="en-US" dirty="0"/>
              <a:t>When application domain vocabulary and tasks are limited</a:t>
            </a:r>
          </a:p>
          <a:p>
            <a:pPr lvl="1"/>
            <a:r>
              <a:rPr lang="en-US" dirty="0"/>
              <a:t>When the user is unable to read or write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 name="Picture 5" descr="Macintosh HD:Users:plaisant:Documents:Dropbox:DTUI6 shared:DTUI6-Drafts:Chapter 09 new - old chapter 7 - languages:Figures 09 language:fig 09-01A codyandheadphone-PLEASE USE VERY SMALL ON THE PAGE.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854" y="4189779"/>
            <a:ext cx="2573262" cy="1945549"/>
          </a:xfrm>
          <a:prstGeom prst="rect">
            <a:avLst/>
          </a:prstGeom>
          <a:noFill/>
          <a:ln>
            <a:noFill/>
          </a:ln>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939" y="3719907"/>
            <a:ext cx="4138660" cy="3105004"/>
          </a:xfrm>
          <a:prstGeom prst="rect">
            <a:avLst/>
          </a:prstGeom>
        </p:spPr>
      </p:pic>
    </p:spTree>
    <p:extLst>
      <p:ext uri="{BB962C8B-B14F-4D97-AF65-F5344CB8AC3E}">
        <p14:creationId xmlns:p14="http://schemas.microsoft.com/office/powerpoint/2010/main" val="235688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place for spoken interaction</a:t>
            </a:r>
          </a:p>
        </p:txBody>
      </p:sp>
      <p:sp>
        <p:nvSpPr>
          <p:cNvPr id="3" name="内容占位符 2"/>
          <p:cNvSpPr>
            <a:spLocks noGrp="1"/>
          </p:cNvSpPr>
          <p:nvPr>
            <p:ph idx="1"/>
          </p:nvPr>
        </p:nvSpPr>
        <p:spPr/>
        <p:txBody>
          <a:bodyPr/>
          <a:lstStyle/>
          <a:p>
            <a:r>
              <a:rPr lang="en-US" dirty="0"/>
              <a:t>Obstacles for speech recognition</a:t>
            </a:r>
          </a:p>
          <a:p>
            <a:pPr lvl="1"/>
            <a:r>
              <a:rPr lang="en-US" dirty="0"/>
              <a:t>Interference from noisy environments and poor-quality microphones</a:t>
            </a:r>
          </a:p>
          <a:p>
            <a:pPr lvl="1"/>
            <a:r>
              <a:rPr lang="en-US" dirty="0"/>
              <a:t>Commands need to be learned and remembered</a:t>
            </a:r>
          </a:p>
          <a:p>
            <a:pPr lvl="1"/>
            <a:r>
              <a:rPr lang="en-US" dirty="0"/>
              <a:t>Recognition may be challenged by strong accents or unusual vocabulary</a:t>
            </a:r>
          </a:p>
          <a:p>
            <a:pPr lvl="1"/>
            <a:r>
              <a:rPr lang="en-US" dirty="0"/>
              <a:t>Ta</a:t>
            </a:r>
            <a:r>
              <a:rPr lang="en-US" altLang="zh-CN" dirty="0"/>
              <a:t>l</a:t>
            </a:r>
            <a:r>
              <a:rPr lang="en-US" dirty="0"/>
              <a:t>king is not always acceptable</a:t>
            </a:r>
          </a:p>
          <a:p>
            <a:pPr lvl="1"/>
            <a:r>
              <a:rPr lang="en-US" dirty="0"/>
              <a:t>Error correction can be time-consuming</a:t>
            </a:r>
          </a:p>
          <a:p>
            <a:pPr lvl="1"/>
            <a:r>
              <a:rPr lang="en-US" dirty="0"/>
              <a:t>Increased cognitive load compared with typing or pointing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7" name="吃西瓜">
            <a:hlinkClick r:id="" action="ppaction://media"/>
            <a:extLst>
              <a:ext uri="{FF2B5EF4-FFF2-40B4-BE49-F238E27FC236}">
                <a16:creationId xmlns:a16="http://schemas.microsoft.com/office/drawing/2014/main" id="{F9822AB2-5898-4CCC-9C07-345A9DCB76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8104" y="4439119"/>
            <a:ext cx="556258" cy="556258"/>
          </a:xfrm>
          <a:prstGeom prst="rect">
            <a:avLst/>
          </a:prstGeom>
        </p:spPr>
      </p:pic>
      <p:pic>
        <p:nvPicPr>
          <p:cNvPr id="8" name="会议室">
            <a:hlinkClick r:id="" action="ppaction://media"/>
            <a:extLst>
              <a:ext uri="{FF2B5EF4-FFF2-40B4-BE49-F238E27FC236}">
                <a16:creationId xmlns:a16="http://schemas.microsoft.com/office/drawing/2014/main" id="{E4F34116-5986-409D-B9C8-200FA9A3451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569411" y="4439120"/>
            <a:ext cx="556258" cy="556258"/>
          </a:xfrm>
          <a:prstGeom prst="rect">
            <a:avLst/>
          </a:prstGeom>
        </p:spPr>
      </p:pic>
    </p:spTree>
    <p:extLst>
      <p:ext uri="{BB962C8B-B14F-4D97-AF65-F5344CB8AC3E}">
        <p14:creationId xmlns:p14="http://schemas.microsoft.com/office/powerpoint/2010/main" val="112663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2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en-US" dirty="0"/>
          </a:p>
        </p:txBody>
      </p:sp>
      <p:sp>
        <p:nvSpPr>
          <p:cNvPr id="3" name="内容占位符 2"/>
          <p:cNvSpPr>
            <a:spLocks noGrp="1"/>
          </p:cNvSpPr>
          <p:nvPr>
            <p:ph idx="1"/>
          </p:nvPr>
        </p:nvSpPr>
        <p:spPr/>
        <p:txBody>
          <a:bodyPr/>
          <a:lstStyle/>
          <a:p>
            <a:r>
              <a:rPr lang="en-US" dirty="0"/>
              <a:t>Introduction</a:t>
            </a:r>
          </a:p>
          <a:p>
            <a:r>
              <a:rPr lang="en-US" dirty="0"/>
              <a:t>Speech recognition</a:t>
            </a:r>
          </a:p>
          <a:p>
            <a:r>
              <a:rPr lang="en-US" dirty="0"/>
              <a:t>Speech production</a:t>
            </a:r>
          </a:p>
          <a:p>
            <a:r>
              <a:rPr lang="en-US" dirty="0"/>
              <a:t>Human language technology</a:t>
            </a:r>
          </a:p>
          <a:p>
            <a:r>
              <a:rPr lang="en-US" dirty="0"/>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65433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place for spoken interaction</a:t>
            </a:r>
          </a:p>
        </p:txBody>
      </p:sp>
      <p:sp>
        <p:nvSpPr>
          <p:cNvPr id="3" name="内容占位符 2"/>
          <p:cNvSpPr>
            <a:spLocks noGrp="1"/>
          </p:cNvSpPr>
          <p:nvPr>
            <p:ph idx="1"/>
          </p:nvPr>
        </p:nvSpPr>
        <p:spPr/>
        <p:txBody>
          <a:bodyPr/>
          <a:lstStyle/>
          <a:p>
            <a:r>
              <a:rPr lang="en-US" dirty="0"/>
              <a:t>Obstacles for speech production</a:t>
            </a:r>
          </a:p>
          <a:p>
            <a:pPr lvl="1"/>
            <a:r>
              <a:rPr lang="en-US" dirty="0"/>
              <a:t>Slow pace of speech output when compared with visual displays</a:t>
            </a:r>
          </a:p>
          <a:p>
            <a:pPr lvl="1"/>
            <a:r>
              <a:rPr lang="en-US" dirty="0"/>
              <a:t>Ephemeral nature of speech</a:t>
            </a:r>
          </a:p>
          <a:p>
            <a:pPr lvl="1"/>
            <a:r>
              <a:rPr lang="en-US" dirty="0"/>
              <a:t>Not socially acceptable in public spaces</a:t>
            </a:r>
          </a:p>
          <a:p>
            <a:pPr lvl="1"/>
            <a:r>
              <a:rPr lang="en-US" dirty="0"/>
              <a:t>Difficulty in scanning/searching spoken messages</a:t>
            </a:r>
          </a:p>
          <a:p>
            <a:r>
              <a:rPr lang="en-US" dirty="0"/>
              <a:t>Speaking is more demanding than many advocates of speech recognition report</a:t>
            </a:r>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spTree>
    <p:extLst>
      <p:ext uri="{BB962C8B-B14F-4D97-AF65-F5344CB8AC3E}">
        <p14:creationId xmlns:p14="http://schemas.microsoft.com/office/powerpoint/2010/main" val="237583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recognition applications</a:t>
            </a:r>
          </a:p>
        </p:txBody>
      </p:sp>
      <p:sp>
        <p:nvSpPr>
          <p:cNvPr id="3" name="内容占位符 2"/>
          <p:cNvSpPr>
            <a:spLocks noGrp="1"/>
          </p:cNvSpPr>
          <p:nvPr>
            <p:ph idx="1"/>
          </p:nvPr>
        </p:nvSpPr>
        <p:spPr/>
        <p:txBody>
          <a:bodyPr/>
          <a:lstStyle/>
          <a:p>
            <a:r>
              <a:rPr lang="en-US" altLang="zh-CN" dirty="0"/>
              <a:t>Speech recognition technologies have many variations, which can also be combined with speech production</a:t>
            </a:r>
          </a:p>
          <a:p>
            <a:r>
              <a:rPr lang="en-US" dirty="0"/>
              <a:t>Applications</a:t>
            </a:r>
          </a:p>
          <a:p>
            <a:pPr lvl="1"/>
            <a:r>
              <a:rPr lang="en-US" dirty="0"/>
              <a:t>Dictation</a:t>
            </a:r>
          </a:p>
          <a:p>
            <a:pPr lvl="1"/>
            <a:r>
              <a:rPr lang="en-US" dirty="0"/>
              <a:t>Transcribe audio materials</a:t>
            </a:r>
          </a:p>
          <a:p>
            <a:pPr lvl="1"/>
            <a:r>
              <a:rPr lang="en-US" dirty="0"/>
              <a:t>Speak commands</a:t>
            </a:r>
          </a:p>
          <a:p>
            <a:pPr lvl="1"/>
            <a:r>
              <a:rPr lang="en-US" altLang="zh-CN" dirty="0"/>
              <a:t>Specialized voice services</a:t>
            </a:r>
          </a:p>
          <a:p>
            <a:pPr lvl="1"/>
            <a:r>
              <a:rPr lang="en-US" altLang="zh-CN" dirty="0"/>
              <a:t>Information voice response</a:t>
            </a:r>
          </a:p>
          <a:p>
            <a:pPr lvl="1"/>
            <a:r>
              <a:rPr lang="en-US" dirty="0"/>
              <a:t>Translation</a:t>
            </a:r>
          </a:p>
          <a:p>
            <a:pPr lvl="1"/>
            <a:r>
              <a:rPr lang="en-US" dirty="0"/>
              <a:t>Speaker verification</a:t>
            </a:r>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7" name="targ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2198" y="4726393"/>
            <a:ext cx="609600" cy="609600"/>
          </a:xfrm>
          <a:prstGeom prst="rect">
            <a:avLst/>
          </a:prstGeom>
        </p:spPr>
      </p:pic>
      <p:pic>
        <p:nvPicPr>
          <p:cNvPr id="8" name="mix">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72198" y="5513810"/>
            <a:ext cx="609600" cy="609600"/>
          </a:xfrm>
          <a:prstGeom prst="rect">
            <a:avLst/>
          </a:prstGeom>
        </p:spPr>
      </p:pic>
      <p:sp>
        <p:nvSpPr>
          <p:cNvPr id="9" name="文本框 8"/>
          <p:cNvSpPr txBox="1"/>
          <p:nvPr/>
        </p:nvSpPr>
        <p:spPr>
          <a:xfrm>
            <a:off x="1750062" y="4831138"/>
            <a:ext cx="1140095" cy="400110"/>
          </a:xfrm>
          <a:prstGeom prst="rect">
            <a:avLst/>
          </a:prstGeom>
          <a:noFill/>
        </p:spPr>
        <p:txBody>
          <a:bodyPr wrap="square" rtlCol="0">
            <a:spAutoFit/>
          </a:bodyPr>
          <a:lstStyle/>
          <a:p>
            <a:r>
              <a:rPr lang="en-US" altLang="zh-CN" sz="2000" dirty="0"/>
              <a:t>Original </a:t>
            </a:r>
            <a:endParaRPr lang="zh-CN" altLang="en-US" sz="2000" dirty="0"/>
          </a:p>
        </p:txBody>
      </p:sp>
      <p:sp>
        <p:nvSpPr>
          <p:cNvPr id="10" name="文本框 9"/>
          <p:cNvSpPr txBox="1"/>
          <p:nvPr/>
        </p:nvSpPr>
        <p:spPr>
          <a:xfrm>
            <a:off x="1750061" y="5618555"/>
            <a:ext cx="1140095" cy="400110"/>
          </a:xfrm>
          <a:prstGeom prst="rect">
            <a:avLst/>
          </a:prstGeom>
          <a:noFill/>
        </p:spPr>
        <p:txBody>
          <a:bodyPr wrap="square" rtlCol="0">
            <a:spAutoFit/>
          </a:bodyPr>
          <a:lstStyle/>
          <a:p>
            <a:r>
              <a:rPr lang="en-US" altLang="zh-CN" sz="2000" dirty="0"/>
              <a:t>Mixed </a:t>
            </a:r>
            <a:endParaRPr lang="zh-CN" altLang="en-US" sz="2000" dirty="0"/>
          </a:p>
        </p:txBody>
      </p:sp>
      <p:pic>
        <p:nvPicPr>
          <p:cNvPr id="11" name="estimat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526531" y="5513810"/>
            <a:ext cx="609600" cy="609600"/>
          </a:xfrm>
          <a:prstGeom prst="rect">
            <a:avLst/>
          </a:prstGeom>
        </p:spPr>
      </p:pic>
      <p:sp>
        <p:nvSpPr>
          <p:cNvPr id="12" name="文本框 11"/>
          <p:cNvSpPr txBox="1"/>
          <p:nvPr/>
        </p:nvSpPr>
        <p:spPr>
          <a:xfrm>
            <a:off x="4264841" y="5618555"/>
            <a:ext cx="1433830" cy="400110"/>
          </a:xfrm>
          <a:prstGeom prst="rect">
            <a:avLst/>
          </a:prstGeom>
          <a:noFill/>
        </p:spPr>
        <p:txBody>
          <a:bodyPr wrap="square" rtlCol="0">
            <a:spAutoFit/>
          </a:bodyPr>
          <a:lstStyle/>
          <a:p>
            <a:r>
              <a:rPr lang="en-US" altLang="zh-CN" sz="2000" dirty="0"/>
              <a:t>Separated </a:t>
            </a:r>
            <a:endParaRPr lang="zh-CN" altLang="en-US" sz="2000" dirty="0"/>
          </a:p>
        </p:txBody>
      </p:sp>
    </p:spTree>
    <p:extLst>
      <p:ext uri="{BB962C8B-B14F-4D97-AF65-F5344CB8AC3E}">
        <p14:creationId xmlns:p14="http://schemas.microsoft.com/office/powerpoint/2010/main" val="1080945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00"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0"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recognition applications</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7"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328" y="2797815"/>
            <a:ext cx="2857500" cy="1701210"/>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6" y="786930"/>
            <a:ext cx="2969388" cy="17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p:cNvPicPr>
          <p:nvPr/>
        </p:nvPicPr>
        <p:blipFill rotWithShape="1">
          <a:blip r:embed="rId4">
            <a:extLst>
              <a:ext uri="{28A0092B-C50C-407E-A947-70E740481C1C}">
                <a14:useLocalDpi xmlns:a14="http://schemas.microsoft.com/office/drawing/2010/main" val="0"/>
              </a:ext>
            </a:extLst>
          </a:blip>
          <a:srcRect l="20008" r="23771"/>
          <a:stretch/>
        </p:blipFill>
        <p:spPr>
          <a:xfrm>
            <a:off x="6023328" y="4549899"/>
            <a:ext cx="1796143" cy="1867112"/>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4" y="2555432"/>
            <a:ext cx="2980669" cy="1483711"/>
          </a:xfrm>
          <a:prstGeom prst="rect">
            <a:avLst/>
          </a:prstGeom>
        </p:spPr>
      </p:pic>
      <p:pic>
        <p:nvPicPr>
          <p:cNvPr id="1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9640" y="2562291"/>
            <a:ext cx="2880826" cy="1595950"/>
          </a:xfrm>
          <a:prstGeom prst="rect">
            <a:avLst/>
          </a:prstGeom>
        </p:spPr>
      </p:pic>
      <p:pic>
        <p:nvPicPr>
          <p:cNvPr id="12" name="Picture 11"/>
          <p:cNvPicPr>
            <a:picLocks noChangeAspect="1"/>
          </p:cNvPicPr>
          <p:nvPr/>
        </p:nvPicPr>
        <p:blipFill>
          <a:blip r:embed="rId7"/>
          <a:stretch>
            <a:fillRect/>
          </a:stretch>
        </p:blipFill>
        <p:spPr>
          <a:xfrm>
            <a:off x="3039641" y="4225440"/>
            <a:ext cx="2848168" cy="1892342"/>
          </a:xfrm>
          <a:prstGeom prst="rect">
            <a:avLst/>
          </a:prstGeom>
        </p:spPr>
      </p:pic>
      <p:pic>
        <p:nvPicPr>
          <p:cNvPr id="13" name="Picture 14"/>
          <p:cNvPicPr>
            <a:picLocks noChangeAspect="1"/>
          </p:cNvPicPr>
          <p:nvPr/>
        </p:nvPicPr>
        <p:blipFill rotWithShape="1">
          <a:blip r:embed="rId8"/>
          <a:srcRect l="2192" r="1518" b="7056"/>
          <a:stretch/>
        </p:blipFill>
        <p:spPr>
          <a:xfrm>
            <a:off x="5959929" y="764390"/>
            <a:ext cx="3167742" cy="2104143"/>
          </a:xfrm>
          <a:prstGeom prst="rect">
            <a:avLst/>
          </a:prstGeom>
        </p:spPr>
      </p:pic>
      <p:pic>
        <p:nvPicPr>
          <p:cNvPr id="14" name="Picture 1"/>
          <p:cNvPicPr>
            <a:picLocks noChangeAspect="1"/>
          </p:cNvPicPr>
          <p:nvPr/>
        </p:nvPicPr>
        <p:blipFill rotWithShape="1">
          <a:blip r:embed="rId9">
            <a:extLst>
              <a:ext uri="{28A0092B-C50C-407E-A947-70E740481C1C}">
                <a14:useLocalDpi xmlns:a14="http://schemas.microsoft.com/office/drawing/2010/main" val="0"/>
              </a:ext>
            </a:extLst>
          </a:blip>
          <a:srcRect l="-411" t="-1464" r="50308" b="1464"/>
          <a:stretch/>
        </p:blipFill>
        <p:spPr>
          <a:xfrm>
            <a:off x="429912" y="4027483"/>
            <a:ext cx="2131090" cy="2795346"/>
          </a:xfrm>
          <a:prstGeom prst="rect">
            <a:avLst/>
          </a:prstGeom>
        </p:spPr>
      </p:pic>
      <p:pic>
        <p:nvPicPr>
          <p:cNvPr id="15" name="Picture 6"/>
          <p:cNvPicPr>
            <a:picLocks noChangeAspect="1"/>
          </p:cNvPicPr>
          <p:nvPr/>
        </p:nvPicPr>
        <p:blipFill>
          <a:blip r:embed="rId10"/>
          <a:stretch>
            <a:fillRect/>
          </a:stretch>
        </p:blipFill>
        <p:spPr>
          <a:xfrm>
            <a:off x="3039640" y="786930"/>
            <a:ext cx="2880826" cy="1740820"/>
          </a:xfrm>
          <a:prstGeom prst="rect">
            <a:avLst/>
          </a:prstGeom>
        </p:spPr>
      </p:pic>
    </p:spTree>
    <p:extLst>
      <p:ext uri="{BB962C8B-B14F-4D97-AF65-F5344CB8AC3E}">
        <p14:creationId xmlns:p14="http://schemas.microsoft.com/office/powerpoint/2010/main" val="38712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altLang="zh-CN" dirty="0"/>
              <a:t>Prefer voice input + voice/visual output</a:t>
            </a:r>
          </a:p>
          <a:p>
            <a:pPr lvl="1"/>
            <a:r>
              <a:rPr lang="en-US" dirty="0"/>
              <a:t>Allowing user to use a keyboard to correct errors is helpful</a:t>
            </a:r>
          </a:p>
          <a:p>
            <a:r>
              <a:rPr lang="en-US" dirty="0"/>
              <a:t>Initiation</a:t>
            </a:r>
          </a:p>
          <a:p>
            <a:pPr lvl="1"/>
            <a:r>
              <a:rPr lang="en-US" dirty="0"/>
              <a:t>A start button</a:t>
            </a:r>
          </a:p>
          <a:p>
            <a:pPr lvl="1"/>
            <a:r>
              <a:rPr lang="en-US" dirty="0"/>
              <a:t>A voice command, e.g. “Hey Siri” or “Wake up”</a:t>
            </a:r>
          </a:p>
          <a:p>
            <a:r>
              <a:rPr lang="en-US" dirty="0"/>
              <a:t>Knowing what to say</a:t>
            </a:r>
          </a:p>
          <a:p>
            <a:pPr lvl="1"/>
            <a:r>
              <a:rPr lang="en-US" dirty="0"/>
              <a:t>For novice and intermittent users, make possible choices simple</a:t>
            </a:r>
          </a:p>
          <a:p>
            <a:pPr lvl="1"/>
            <a:r>
              <a:rPr lang="en-US" dirty="0"/>
              <a:t>For repeat users, allow </a:t>
            </a:r>
            <a:r>
              <a:rPr lang="en-US" i="1" dirty="0"/>
              <a:t>barge-in</a:t>
            </a:r>
            <a:r>
              <a:rPr lang="en-US" dirty="0"/>
              <a:t> technique</a:t>
            </a:r>
          </a:p>
          <a:p>
            <a:r>
              <a:rPr lang="en-US" dirty="0"/>
              <a:t>Recognition errors</a:t>
            </a:r>
          </a:p>
          <a:p>
            <a:pPr lvl="1"/>
            <a:r>
              <a:rPr lang="en-US" dirty="0"/>
              <a:t>Regional/foreign accents and background noise</a:t>
            </a:r>
          </a:p>
          <a:p>
            <a:pPr lvl="1"/>
            <a:r>
              <a:rPr lang="en-US" dirty="0"/>
              <a:t>Users may stutter, misspeak, or use the wrong terms</a:t>
            </a:r>
          </a:p>
          <a:p>
            <a:pPr lvl="1"/>
            <a:r>
              <a:rPr lang="en-US" dirty="0"/>
              <a:t>Unknown new words</a:t>
            </a:r>
          </a:p>
          <a:p>
            <a:pPr lvl="1"/>
            <a:r>
              <a:rPr lang="en-US" dirty="0"/>
              <a:t>Robustness of speech recognition remains a major research change</a:t>
            </a:r>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1084" t="80116" r="40545" b="9383"/>
          <a:stretch/>
        </p:blipFill>
        <p:spPr>
          <a:xfrm>
            <a:off x="2804160" y="1866900"/>
            <a:ext cx="577426" cy="586740"/>
          </a:xfrm>
          <a:prstGeom prst="rect">
            <a:avLst/>
          </a:prstGeom>
        </p:spPr>
      </p:pic>
    </p:spTree>
    <p:extLst>
      <p:ext uri="{BB962C8B-B14F-4D97-AF65-F5344CB8AC3E}">
        <p14:creationId xmlns:p14="http://schemas.microsoft.com/office/powerpoint/2010/main" val="45858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Mobile devices assistants (from left to right: Siri, </a:t>
            </a:r>
            <a:r>
              <a:rPr lang="en-US" dirty="0" err="1"/>
              <a:t>GoogleNow</a:t>
            </a:r>
            <a:r>
              <a:rPr lang="en-US" dirty="0"/>
              <a:t>, Cortana and Hound) all have similar microphone buttons, but different ways of presenting suggestions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Picture 8" descr="Macintosh HD:Users:plaisant:Documents:Dropbox:DTUI6 shared:DTUI6-Drafts:Chapter 09 new - old chapter 7 - languages:fig 09-xx-HOUND.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6140449" y="2610459"/>
            <a:ext cx="1555751" cy="2692935"/>
          </a:xfrm>
          <a:prstGeom prst="rect">
            <a:avLst/>
          </a:prstGeom>
          <a:noFill/>
          <a:ln>
            <a:noFill/>
          </a:ln>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218" y="2623281"/>
            <a:ext cx="1587582" cy="2819545"/>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399" y="2623280"/>
            <a:ext cx="1546601" cy="2745217"/>
          </a:xfrm>
          <a:prstGeom prst="rect">
            <a:avLst/>
          </a:prstGeom>
        </p:spPr>
      </p:pic>
      <p:pic>
        <p:nvPicPr>
          <p:cNvPr id="10"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2610459"/>
            <a:ext cx="1595700" cy="2832368"/>
          </a:xfrm>
          <a:prstGeom prst="rect">
            <a:avLst/>
          </a:prstGeom>
        </p:spPr>
      </p:pic>
    </p:spTree>
    <p:extLst>
      <p:ext uri="{BB962C8B-B14F-4D97-AF65-F5344CB8AC3E}">
        <p14:creationId xmlns:p14="http://schemas.microsoft.com/office/powerpoint/2010/main" val="165903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Correcting errors</a:t>
            </a:r>
          </a:p>
          <a:p>
            <a:pPr lvl="1"/>
            <a:r>
              <a:rPr lang="en-US" dirty="0"/>
              <a:t>Very taxing</a:t>
            </a:r>
          </a:p>
          <a:p>
            <a:pPr lvl="1"/>
            <a:r>
              <a:rPr lang="en-US" dirty="0"/>
              <a:t>Providing correction commands that are very distinct</a:t>
            </a:r>
          </a:p>
          <a:p>
            <a:endParaRPr lang="en-US" dirty="0"/>
          </a:p>
          <a:p>
            <a:endParaRPr lang="en-US" dirty="0"/>
          </a:p>
          <a:p>
            <a:endParaRPr lang="en-US" dirty="0"/>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97" y="2106562"/>
            <a:ext cx="5814857" cy="4718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934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Mapping to possible actions</a:t>
            </a:r>
          </a:p>
          <a:p>
            <a:pPr lvl="1"/>
            <a:r>
              <a:rPr lang="en-US" altLang="zh-CN" dirty="0"/>
              <a:t>Narrowing application domain can improve recognition accuracy</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Picture 6"/>
          <p:cNvPicPr/>
          <p:nvPr/>
        </p:nvPicPr>
        <p:blipFill>
          <a:blip r:embed="rId3" cstate="print">
            <a:extLst>
              <a:ext uri="{28A0092B-C50C-407E-A947-70E740481C1C}">
                <a14:useLocalDpi xmlns:a14="http://schemas.microsoft.com/office/drawing/2010/main"/>
              </a:ext>
            </a:extLst>
          </a:blip>
          <a:srcRect/>
          <a:stretch>
            <a:fillRect/>
          </a:stretch>
        </p:blipFill>
        <p:spPr bwMode="auto">
          <a:xfrm>
            <a:off x="373364" y="1987713"/>
            <a:ext cx="8313972" cy="4119173"/>
          </a:xfrm>
          <a:prstGeom prst="rect">
            <a:avLst/>
          </a:prstGeom>
          <a:noFill/>
          <a:ln>
            <a:noFill/>
          </a:ln>
        </p:spPr>
      </p:pic>
    </p:spTree>
    <p:extLst>
      <p:ext uri="{BB962C8B-B14F-4D97-AF65-F5344CB8AC3E}">
        <p14:creationId xmlns:p14="http://schemas.microsoft.com/office/powerpoint/2010/main" val="1197469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Feedback and dialogs</a:t>
            </a:r>
          </a:p>
          <a:p>
            <a:pPr lvl="1"/>
            <a:r>
              <a:rPr lang="en-US" dirty="0"/>
              <a:t>During diction or transcription, the recognized text is shown in the document being composed or in a dictation buffer, usually after a short delay.</a:t>
            </a:r>
          </a:p>
          <a:p>
            <a:pPr lvl="1"/>
            <a:r>
              <a:rPr lang="en-US" dirty="0"/>
              <a:t>Specific questions may be asked to fill the holes in the task model and its attributes, e.g. “Set an alarm” -&gt; “Set an alarm for </a:t>
            </a:r>
            <a:r>
              <a:rPr lang="en-US"/>
              <a:t>when today?”</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spTree>
    <p:extLst>
      <p:ext uri="{BB962C8B-B14F-4D97-AF65-F5344CB8AC3E}">
        <p14:creationId xmlns:p14="http://schemas.microsoft.com/office/powerpoint/2010/main" val="351946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Spoken prompts and commands</a:t>
            </a:r>
          </a:p>
        </p:txBody>
      </p:sp>
      <p:sp>
        <p:nvSpPr>
          <p:cNvPr id="3" name="内容占位符 2"/>
          <p:cNvSpPr>
            <a:spLocks noGrp="1"/>
          </p:cNvSpPr>
          <p:nvPr>
            <p:ph idx="1"/>
          </p:nvPr>
        </p:nvSpPr>
        <p:spPr/>
        <p:txBody>
          <a:bodyPr/>
          <a:lstStyle/>
          <a:p>
            <a:r>
              <a:rPr lang="en-US" altLang="zh-CN" dirty="0"/>
              <a:t>Designers design prompts and commands resembling natural languages</a:t>
            </a:r>
          </a:p>
          <a:p>
            <a:pPr lvl="1"/>
            <a:r>
              <a:rPr lang="en-US" dirty="0"/>
              <a:t>Clear and easy to remember</a:t>
            </a:r>
          </a:p>
          <a:p>
            <a:pPr lvl="1"/>
            <a:r>
              <a:rPr lang="en-US" dirty="0"/>
              <a:t>Reliably recognized by the system</a:t>
            </a:r>
          </a:p>
          <a:p>
            <a:r>
              <a:rPr lang="en-US" dirty="0"/>
              <a:t>Study the task domain</a:t>
            </a:r>
          </a:p>
          <a:p>
            <a:pPr lvl="1"/>
            <a:r>
              <a:rPr lang="en-US" dirty="0"/>
              <a:t>Get a list of task actions and objects</a:t>
            </a:r>
          </a:p>
          <a:p>
            <a:pPr lvl="1"/>
            <a:r>
              <a:rPr lang="en-US" dirty="0"/>
              <a:t>E.g. “set an appointment for tomorrow”</a:t>
            </a:r>
          </a:p>
          <a:p>
            <a:r>
              <a:rPr lang="en-US" dirty="0"/>
              <a:t>A typical form is “verb + noun”</a:t>
            </a:r>
          </a:p>
          <a:p>
            <a:pPr lvl="1"/>
            <a:r>
              <a:rPr lang="en-US" dirty="0"/>
              <a:t>E.g. “launch Facebook” or “set an alarm for 7 a.m.”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60146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Spoken prompts and commands</a:t>
            </a:r>
          </a:p>
        </p:txBody>
      </p:sp>
      <p:sp>
        <p:nvSpPr>
          <p:cNvPr id="3" name="内容占位符 2"/>
          <p:cNvSpPr>
            <a:spLocks noGrp="1"/>
          </p:cNvSpPr>
          <p:nvPr>
            <p:ph idx="1"/>
          </p:nvPr>
        </p:nvSpPr>
        <p:spPr/>
        <p:txBody>
          <a:bodyPr/>
          <a:lstStyle/>
          <a:p>
            <a:r>
              <a:rPr lang="en-US" dirty="0"/>
              <a:t>A small subset of the rich set of commands used in the Nuance </a:t>
            </a:r>
            <a:r>
              <a:rPr lang="en-US" dirty="0" err="1"/>
              <a:t>DragonTM</a:t>
            </a:r>
            <a:r>
              <a:rPr lang="en-US" dirty="0"/>
              <a:t> speech recognition system</a:t>
            </a:r>
          </a:p>
          <a:p>
            <a:r>
              <a:rPr lang="en-US" dirty="0"/>
              <a:t>Synonyms are included and used consistently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9" y="2457720"/>
            <a:ext cx="7821534" cy="3607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426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en-US" dirty="0"/>
          </a:p>
        </p:txBody>
      </p:sp>
      <p:sp>
        <p:nvSpPr>
          <p:cNvPr id="3" name="内容占位符 2"/>
          <p:cNvSpPr>
            <a:spLocks noGrp="1"/>
          </p:cNvSpPr>
          <p:nvPr>
            <p:ph idx="1"/>
          </p:nvPr>
        </p:nvSpPr>
        <p:spPr/>
        <p:txBody>
          <a:bodyPr/>
          <a:lstStyle/>
          <a:p>
            <a:r>
              <a:rPr lang="en-US" dirty="0"/>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Tree>
    <p:extLst>
      <p:ext uri="{BB962C8B-B14F-4D97-AF65-F5344CB8AC3E}">
        <p14:creationId xmlns:p14="http://schemas.microsoft.com/office/powerpoint/2010/main" val="467703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30</a:t>
            </a:fld>
            <a:endParaRPr lang="en-US" altLang="zh-TW"/>
          </a:p>
        </p:txBody>
      </p:sp>
    </p:spTree>
    <p:extLst>
      <p:ext uri="{BB962C8B-B14F-4D97-AF65-F5344CB8AC3E}">
        <p14:creationId xmlns:p14="http://schemas.microsoft.com/office/powerpoint/2010/main" val="1662523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production</a:t>
            </a:r>
          </a:p>
        </p:txBody>
      </p:sp>
      <p:sp>
        <p:nvSpPr>
          <p:cNvPr id="3" name="内容占位符 2"/>
          <p:cNvSpPr>
            <a:spLocks noGrp="1"/>
          </p:cNvSpPr>
          <p:nvPr>
            <p:ph idx="1"/>
          </p:nvPr>
        </p:nvSpPr>
        <p:spPr/>
        <p:txBody>
          <a:bodyPr>
            <a:normAutofit/>
          </a:bodyPr>
          <a:lstStyle/>
          <a:p>
            <a:r>
              <a:rPr lang="en-US" dirty="0"/>
              <a:t>Speech production is usually successful when </a:t>
            </a:r>
          </a:p>
          <a:p>
            <a:pPr lvl="1"/>
            <a:r>
              <a:rPr lang="en-US" dirty="0"/>
              <a:t>the messages are simple and short; and users’ visual channels are overloaded</a:t>
            </a:r>
          </a:p>
          <a:p>
            <a:pPr lvl="1"/>
            <a:r>
              <a:rPr lang="en-US" dirty="0"/>
              <a:t>Environment is too brightly lit, too poorly lit</a:t>
            </a:r>
          </a:p>
          <a:p>
            <a:r>
              <a:rPr lang="en-US" dirty="0"/>
              <a:t>There are three general methods to produce speech:</a:t>
            </a:r>
          </a:p>
          <a:p>
            <a:pPr lvl="1"/>
            <a:r>
              <a:rPr lang="en-US" dirty="0"/>
              <a:t>Formant synthesis – machine-generated speech using algorithms</a:t>
            </a:r>
          </a:p>
          <a:p>
            <a:pPr lvl="1"/>
            <a:r>
              <a:rPr lang="en-US" dirty="0"/>
              <a:t>Concatenated synthesis – uses tiny, recorded human speech segments</a:t>
            </a:r>
          </a:p>
          <a:p>
            <a:pPr lvl="1"/>
            <a:r>
              <a:rPr lang="en-US" dirty="0"/>
              <a:t>Canned speech – fixed, digitized speech segments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210176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production</a:t>
            </a:r>
          </a:p>
        </p:txBody>
      </p:sp>
      <p:sp>
        <p:nvSpPr>
          <p:cNvPr id="3" name="内容占位符 2"/>
          <p:cNvSpPr>
            <a:spLocks noGrp="1"/>
          </p:cNvSpPr>
          <p:nvPr>
            <p:ph idx="1"/>
          </p:nvPr>
        </p:nvSpPr>
        <p:spPr/>
        <p:txBody>
          <a:bodyPr/>
          <a:lstStyle/>
          <a:p>
            <a:r>
              <a:rPr lang="en-US" dirty="0"/>
              <a:t>Examples:</a:t>
            </a:r>
          </a:p>
          <a:p>
            <a:pPr lvl="1"/>
            <a:r>
              <a:rPr lang="en-US" dirty="0"/>
              <a:t>Audio books or audio tours</a:t>
            </a:r>
          </a:p>
          <a:p>
            <a:pPr lvl="1"/>
            <a:r>
              <a:rPr lang="en-US" dirty="0"/>
              <a:t>Instructional systems </a:t>
            </a:r>
          </a:p>
          <a:p>
            <a:pPr lvl="1"/>
            <a:r>
              <a:rPr lang="en-US" dirty="0"/>
              <a:t>Online help systems</a:t>
            </a:r>
          </a:p>
          <a:p>
            <a:pPr lvl="1"/>
            <a:r>
              <a:rPr lang="en-US" dirty="0"/>
              <a:t>Alerts and warnings</a:t>
            </a:r>
          </a:p>
          <a:p>
            <a:pPr lvl="1"/>
            <a:r>
              <a:rPr lang="en-US" dirty="0"/>
              <a:t>Applications for the visually impaired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057945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Tree>
    <p:extLst>
      <p:ext uri="{BB962C8B-B14F-4D97-AF65-F5344CB8AC3E}">
        <p14:creationId xmlns:p14="http://schemas.microsoft.com/office/powerpoint/2010/main" val="241180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Human language technology</a:t>
            </a:r>
          </a:p>
        </p:txBody>
      </p:sp>
      <p:sp>
        <p:nvSpPr>
          <p:cNvPr id="3" name="内容占位符 2"/>
          <p:cNvSpPr>
            <a:spLocks noGrp="1"/>
          </p:cNvSpPr>
          <p:nvPr>
            <p:ph idx="1"/>
          </p:nvPr>
        </p:nvSpPr>
        <p:spPr/>
        <p:txBody>
          <a:bodyPr>
            <a:normAutofit/>
          </a:bodyPr>
          <a:lstStyle/>
          <a:p>
            <a:r>
              <a:rPr lang="en-US" dirty="0"/>
              <a:t>Dream to design machines that understand natural language</a:t>
            </a:r>
          </a:p>
          <a:p>
            <a:r>
              <a:rPr lang="en-US" dirty="0"/>
              <a:t>Human-human interaction is </a:t>
            </a:r>
            <a:r>
              <a:rPr lang="en-US"/>
              <a:t>not a </a:t>
            </a:r>
            <a:r>
              <a:rPr lang="en-US" dirty="0"/>
              <a:t>good model for human operation of computers</a:t>
            </a:r>
          </a:p>
          <a:p>
            <a:pPr lvl="1"/>
            <a:r>
              <a:rPr lang="en-US" dirty="0"/>
              <a:t>Computers display large amounts of information and users simply choose the items</a:t>
            </a:r>
          </a:p>
          <a:p>
            <a:r>
              <a:rPr lang="en-US" dirty="0"/>
              <a:t>Natural language interaction (NLI)</a:t>
            </a:r>
          </a:p>
          <a:p>
            <a:pPr lvl="1"/>
            <a:r>
              <a:rPr lang="en-US" dirty="0"/>
              <a:t>Series of exchanges or “dialog” is difficult to design and build, on even a single topic</a:t>
            </a:r>
          </a:p>
          <a:p>
            <a:pPr lvl="1"/>
            <a:r>
              <a:rPr lang="en-US" dirty="0"/>
              <a:t>Current successes often rely on statistical methods based on the analysis of vast textual or spoken data from millions of users</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spTree>
    <p:extLst>
      <p:ext uri="{BB962C8B-B14F-4D97-AF65-F5344CB8AC3E}">
        <p14:creationId xmlns:p14="http://schemas.microsoft.com/office/powerpoint/2010/main" val="679498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Example applications and methods include:</a:t>
            </a:r>
          </a:p>
          <a:p>
            <a:pPr lvl="1"/>
            <a:r>
              <a:rPr lang="en-US" dirty="0"/>
              <a:t>Question answering strategies</a:t>
            </a:r>
          </a:p>
          <a:p>
            <a:pPr lvl="1"/>
            <a:r>
              <a:rPr lang="en-US" dirty="0"/>
              <a:t>Extraction and tagging, e.g. gathering data from a database of medical records</a:t>
            </a:r>
          </a:p>
          <a:p>
            <a:pPr lvl="1"/>
            <a:r>
              <a:rPr lang="en-US" dirty="0"/>
              <a:t>Human language text generation</a:t>
            </a:r>
          </a:p>
          <a:p>
            <a:pPr lvl="1"/>
            <a:r>
              <a:rPr lang="en-US" dirty="0"/>
              <a:t>Instructional systems</a:t>
            </a:r>
          </a:p>
          <a:p>
            <a:pPr lvl="1"/>
            <a:r>
              <a:rPr lang="en-US" dirty="0"/>
              <a:t>Language translators, e.g. Google Translate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spTree>
    <p:extLst>
      <p:ext uri="{BB962C8B-B14F-4D97-AF65-F5344CB8AC3E}">
        <p14:creationId xmlns:p14="http://schemas.microsoft.com/office/powerpoint/2010/main" val="93703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Using the Immersive Naval Officer Training System (INOTS) new navy officers can practice their counseling skills in a virtual reality environment</a:t>
            </a:r>
          </a:p>
          <a:p>
            <a:r>
              <a:rPr lang="en-US" dirty="0"/>
              <a:t>Officers listen to an avatar and respond using spoken language, loosely following suggestions from multi-choice prompts presented on the screen and designed to match the learning objectives</a:t>
            </a:r>
          </a:p>
          <a:p>
            <a:r>
              <a:rPr lang="en-US" dirty="0"/>
              <a:t>The interaction is constrained but assessment is facilitated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7"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511992" y="3913527"/>
            <a:ext cx="4172267" cy="2877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9884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Google Translate, showing a French sentence translated in English</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62" y="1650078"/>
            <a:ext cx="8717824" cy="4823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2199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Google Translate, showing a French sentence translated in English</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2050" name="Picture 2" descr="Aman's AI Journal • Primers • Attention">
            <a:extLst>
              <a:ext uri="{FF2B5EF4-FFF2-40B4-BE49-F238E27FC236}">
                <a16:creationId xmlns:a16="http://schemas.microsoft.com/office/drawing/2014/main" id="{8F682A57-BBDB-44C9-95DF-D852364CA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72" b="9354"/>
          <a:stretch/>
        </p:blipFill>
        <p:spPr bwMode="auto">
          <a:xfrm>
            <a:off x="471638" y="1701762"/>
            <a:ext cx="8282539" cy="466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0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39</a:t>
            </a:fld>
            <a:endParaRPr lang="en-US" altLang="zh-TW"/>
          </a:p>
        </p:txBody>
      </p:sp>
    </p:spTree>
    <p:extLst>
      <p:ext uri="{BB962C8B-B14F-4D97-AF65-F5344CB8AC3E}">
        <p14:creationId xmlns:p14="http://schemas.microsoft.com/office/powerpoint/2010/main" val="169932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a:t>
            </a:r>
            <a:endParaRPr lang="en-US" dirty="0"/>
          </a:p>
        </p:txBody>
      </p:sp>
      <p:sp>
        <p:nvSpPr>
          <p:cNvPr id="3" name="内容占位符 2"/>
          <p:cNvSpPr>
            <a:spLocks noGrp="1"/>
          </p:cNvSpPr>
          <p:nvPr>
            <p:ph idx="1"/>
          </p:nvPr>
        </p:nvSpPr>
        <p:spPr/>
        <p:txBody>
          <a:bodyPr>
            <a:noAutofit/>
          </a:bodyPr>
          <a:lstStyle/>
          <a:p>
            <a:r>
              <a:rPr lang="en-US" dirty="0"/>
              <a:t>The dream of speaking to computers and having computers speak has long lured researchers and visionaries</a:t>
            </a:r>
          </a:p>
          <a:p>
            <a:endParaRPr lang="en-US" dirty="0"/>
          </a:p>
          <a:p>
            <a:endParaRPr lang="en-US" dirty="0"/>
          </a:p>
          <a:p>
            <a:endParaRPr lang="en-US" dirty="0"/>
          </a:p>
          <a:p>
            <a:endParaRPr lang="en-US" dirty="0"/>
          </a:p>
          <a:p>
            <a:endParaRPr lang="en-US" dirty="0"/>
          </a:p>
          <a:p>
            <a:r>
              <a:rPr lang="en-US" dirty="0"/>
              <a:t>The reality is more complex than science fiction movies, but now speech recognition technique has been much improved</a:t>
            </a:r>
          </a:p>
          <a:p>
            <a:pPr lvl="1"/>
            <a:r>
              <a:rPr lang="en-US" altLang="zh-CN" dirty="0"/>
              <a:t>Balance between recognition errors and error correction</a:t>
            </a:r>
          </a:p>
          <a:p>
            <a:pPr lvl="0">
              <a:buClr>
                <a:srgbClr val="E48312"/>
              </a:buClr>
            </a:pPr>
            <a:r>
              <a:rPr lang="en-US" dirty="0">
                <a:solidFill>
                  <a:srgbClr val="000000">
                    <a:lumMod val="75000"/>
                    <a:lumOff val="25000"/>
                  </a:srgbClr>
                </a:solidFill>
              </a:rPr>
              <a:t>Besides speech recognition, human language technologies are needed to execute the appropriate action, initiate  clarifying dialogue, or provide translations</a:t>
            </a:r>
          </a:p>
          <a:p>
            <a:pPr lvl="1"/>
            <a:endParaRPr lang="en-US" altLang="zh-CN"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030" name="Picture 6" descr="http://www.51kehuan.com/kehuan/Public/editor/php/attached/image/20160620/20160620084001_273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9" y="1780868"/>
            <a:ext cx="4545452" cy="204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ss0.bdstatic.com/70cFuHSh_Q1YnxGkpoWK1HF6hhy/it/u=2798131472,1776088290&amp;fm=27&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294" y="1780868"/>
            <a:ext cx="3415906" cy="204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47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Command Languages</a:t>
            </a:r>
          </a:p>
        </p:txBody>
      </p:sp>
      <p:sp>
        <p:nvSpPr>
          <p:cNvPr id="3" name="内容占位符 2"/>
          <p:cNvSpPr>
            <a:spLocks noGrp="1"/>
          </p:cNvSpPr>
          <p:nvPr>
            <p:ph idx="1"/>
          </p:nvPr>
        </p:nvSpPr>
        <p:spPr/>
        <p:txBody>
          <a:bodyPr/>
          <a:lstStyle/>
          <a:p>
            <a:pPr lvl="0"/>
            <a:r>
              <a:rPr lang="en-US" dirty="0"/>
              <a:t>Command languages are often preferred by expert users who do not want to drag and drop items for repeated steps.</a:t>
            </a:r>
          </a:p>
          <a:p>
            <a:pPr lvl="0"/>
            <a:r>
              <a:rPr lang="en-US" dirty="0"/>
              <a:t>A command language example is the Unix command used to delete blank lines from a file</a:t>
            </a:r>
          </a:p>
          <a:p>
            <a:pPr lvl="1"/>
            <a:r>
              <a:rPr lang="en-US" dirty="0" err="1"/>
              <a:t>grep</a:t>
            </a:r>
            <a:r>
              <a:rPr lang="en-US" dirty="0"/>
              <a:t> -v ^$ </a:t>
            </a:r>
            <a:r>
              <a:rPr lang="en-US" dirty="0" err="1"/>
              <a:t>filea</a:t>
            </a:r>
            <a:r>
              <a:rPr lang="en-US" dirty="0"/>
              <a:t> &gt; </a:t>
            </a:r>
            <a:r>
              <a:rPr lang="en-US" dirty="0" err="1"/>
              <a:t>fileb</a:t>
            </a:r>
            <a:endParaRPr lang="en-US" dirty="0"/>
          </a:p>
          <a:p>
            <a:pPr lvl="0"/>
            <a:r>
              <a:rPr lang="en-US" dirty="0"/>
              <a:t>Casual users favor GUIs but both styles of interface can be made available successfully</a:t>
            </a:r>
          </a:p>
          <a:p>
            <a:pPr lvl="0"/>
            <a:r>
              <a:rPr lang="en-US" dirty="0"/>
              <a:t>Other examples that behave like command languages:</a:t>
            </a:r>
          </a:p>
          <a:p>
            <a:pPr lvl="1"/>
            <a:r>
              <a:rPr lang="en-US" dirty="0"/>
              <a:t>Web addresses (URLs) can be seen as a form of command language</a:t>
            </a:r>
          </a:p>
          <a:p>
            <a:pPr lvl="1"/>
            <a:r>
              <a:rPr lang="en-US" dirty="0"/>
              <a:t>Twitter addresses</a:t>
            </a:r>
          </a:p>
          <a:p>
            <a:pPr lvl="1"/>
            <a:r>
              <a:rPr lang="en-US" dirty="0"/>
              <a:t>Database query languages</a:t>
            </a:r>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spTree>
    <p:extLst>
      <p:ext uri="{BB962C8B-B14F-4D97-AF65-F5344CB8AC3E}">
        <p14:creationId xmlns:p14="http://schemas.microsoft.com/office/powerpoint/2010/main" val="1658633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Command Languages</a:t>
            </a:r>
          </a:p>
        </p:txBody>
      </p:sp>
      <p:sp>
        <p:nvSpPr>
          <p:cNvPr id="3" name="内容占位符 2"/>
          <p:cNvSpPr>
            <a:spLocks noGrp="1"/>
          </p:cNvSpPr>
          <p:nvPr>
            <p:ph idx="1"/>
          </p:nvPr>
        </p:nvSpPr>
        <p:spPr/>
        <p:txBody>
          <a:bodyPr/>
          <a:lstStyle/>
          <a:p>
            <a:r>
              <a:rPr lang="en-US" dirty="0"/>
              <a:t>Using the Sublime text editor a user is doing a search and replace in a data table using regular expressions</a:t>
            </a:r>
          </a:p>
          <a:p>
            <a:pPr lvl="1"/>
            <a:r>
              <a:rPr lang="en-US" dirty="0"/>
              <a:t>Typing “ \t.*? Police” in the search box searches for a tab followed by zero or more character, a space, and then by “Police”</a:t>
            </a:r>
          </a:p>
          <a:p>
            <a:pPr lvl="1"/>
            <a:r>
              <a:rPr lang="en-US" dirty="0"/>
              <a:t>The patterns found in the document are highlighted with a thin black line in the document, showing that both “local police” and “state police” have been found and selected</a:t>
            </a:r>
          </a:p>
          <a:p>
            <a:pPr lvl="1"/>
            <a:r>
              <a:rPr lang="en-US" dirty="0"/>
              <a:t>An overview of the entire document is visible on the right, revealing the presence of many other matches that can now be replaced all at once.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b="8447"/>
          <a:stretch/>
        </p:blipFill>
        <p:spPr bwMode="auto">
          <a:xfrm>
            <a:off x="1354165" y="2196454"/>
            <a:ext cx="7383070" cy="3804557"/>
          </a:xfrm>
          <a:prstGeom prst="rect">
            <a:avLst/>
          </a:prstGeom>
          <a:noFill/>
          <a:ln>
            <a:noFill/>
          </a:ln>
        </p:spPr>
      </p:pic>
    </p:spTree>
    <p:extLst>
      <p:ext uri="{BB962C8B-B14F-4D97-AF65-F5344CB8AC3E}">
        <p14:creationId xmlns:p14="http://schemas.microsoft.com/office/powerpoint/2010/main" val="221599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a:t>
            </a:r>
            <a:endParaRPr lang="en-US" dirty="0"/>
          </a:p>
        </p:txBody>
      </p:sp>
      <p:sp>
        <p:nvSpPr>
          <p:cNvPr id="3" name="内容占位符 2"/>
          <p:cNvSpPr>
            <a:spLocks noGrp="1"/>
          </p:cNvSpPr>
          <p:nvPr>
            <p:ph idx="1"/>
          </p:nvPr>
        </p:nvSpPr>
        <p:spPr/>
        <p:txBody>
          <a:bodyPr/>
          <a:lstStyle/>
          <a:p>
            <a:r>
              <a:rPr lang="en-US" dirty="0"/>
              <a:t>Some applications simulate natural language interaction</a:t>
            </a:r>
          </a:p>
          <a:p>
            <a:r>
              <a:rPr lang="en-US" altLang="en-US" dirty="0"/>
              <a:t>Speech Technologies </a:t>
            </a:r>
          </a:p>
          <a:p>
            <a:pPr lvl="1"/>
            <a:r>
              <a:rPr lang="en-US" dirty="0"/>
              <a:t>Store and replay (museum guides) </a:t>
            </a:r>
          </a:p>
          <a:p>
            <a:pPr lvl="1"/>
            <a:r>
              <a:rPr lang="en-US" dirty="0"/>
              <a:t>Dictation (document preparation, web search)</a:t>
            </a:r>
          </a:p>
          <a:p>
            <a:pPr lvl="1"/>
            <a:r>
              <a:rPr lang="en-US" dirty="0"/>
              <a:t>Close captioning, transcription</a:t>
            </a:r>
          </a:p>
          <a:p>
            <a:pPr lvl="1"/>
            <a:r>
              <a:rPr lang="en-US" dirty="0"/>
              <a:t>Transactions over the phone</a:t>
            </a:r>
          </a:p>
          <a:p>
            <a:pPr lvl="1"/>
            <a:r>
              <a:rPr lang="en-US" dirty="0"/>
              <a:t>Personal “assistant” (common tasks on mobile devices)</a:t>
            </a:r>
          </a:p>
          <a:p>
            <a:pPr lvl="1"/>
            <a:r>
              <a:rPr lang="en-US" dirty="0"/>
              <a:t>Hands-free interaction with a device </a:t>
            </a:r>
          </a:p>
          <a:p>
            <a:pPr lvl="1"/>
            <a:r>
              <a:rPr lang="en-US" dirty="0"/>
              <a:t>Adaptive technology for users with disabilities</a:t>
            </a:r>
          </a:p>
          <a:p>
            <a:pPr lvl="1"/>
            <a:r>
              <a:rPr lang="en-US" dirty="0"/>
              <a:t>Translation</a:t>
            </a:r>
          </a:p>
          <a:p>
            <a:pPr lvl="1"/>
            <a:r>
              <a:rPr lang="en-US" dirty="0"/>
              <a:t>Alerts</a:t>
            </a:r>
          </a:p>
          <a:p>
            <a:pPr lvl="1"/>
            <a:r>
              <a:rPr lang="en-US" dirty="0"/>
              <a:t>Speaker identification</a:t>
            </a:r>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182210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a:t>
            </a:fld>
            <a:endParaRPr lang="en-US" altLang="zh-TW"/>
          </a:p>
        </p:txBody>
      </p:sp>
    </p:spTree>
    <p:extLst>
      <p:ext uri="{BB962C8B-B14F-4D97-AF65-F5344CB8AC3E}">
        <p14:creationId xmlns:p14="http://schemas.microsoft.com/office/powerpoint/2010/main" val="212924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recognition</a:t>
            </a:r>
          </a:p>
        </p:txBody>
      </p:sp>
      <p:sp>
        <p:nvSpPr>
          <p:cNvPr id="3" name="内容占位符 2"/>
          <p:cNvSpPr>
            <a:spLocks noGrp="1"/>
          </p:cNvSpPr>
          <p:nvPr>
            <p:ph idx="1"/>
          </p:nvPr>
        </p:nvSpPr>
        <p:spPr/>
        <p:txBody>
          <a:bodyPr/>
          <a:lstStyle/>
          <a:p>
            <a:r>
              <a:rPr lang="en-US" dirty="0"/>
              <a:t>Speech recognition has made significant progress in recent years</a:t>
            </a:r>
          </a:p>
          <a:p>
            <a:pPr lvl="1"/>
            <a:r>
              <a:rPr lang="en-US" dirty="0"/>
              <a:t>Airline information, lost luggage, medical-record data entry, personal digital assistants</a:t>
            </a:r>
          </a:p>
          <a:p>
            <a:r>
              <a:rPr lang="en-US" dirty="0"/>
              <a:t>Driven by the difficulty of typing while using mobile devices, spoken input has gained acceptability</a:t>
            </a:r>
          </a:p>
          <a:p>
            <a:r>
              <a:rPr lang="en-US" dirty="0"/>
              <a:t>To avoid recognition errors, most applications require users to learn complex sets of commands</a:t>
            </a:r>
          </a:p>
          <a:p>
            <a:r>
              <a:rPr lang="en-US" dirty="0"/>
              <a:t>Background noise and variations in user speech performance make the challenge of speech recognition</a:t>
            </a:r>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spTree>
    <p:extLst>
      <p:ext uri="{BB962C8B-B14F-4D97-AF65-F5344CB8AC3E}">
        <p14:creationId xmlns:p14="http://schemas.microsoft.com/office/powerpoint/2010/main" val="240312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Classification of speech recognition </a:t>
            </a:r>
            <a:r>
              <a:rPr lang="en-US" altLang="zh-CN" dirty="0"/>
              <a:t>system</a:t>
            </a:r>
            <a:endParaRPr lang="en-US" dirty="0"/>
          </a:p>
        </p:txBody>
      </p:sp>
      <p:sp>
        <p:nvSpPr>
          <p:cNvPr id="3" name="内容占位符 2"/>
          <p:cNvSpPr>
            <a:spLocks noGrp="1"/>
          </p:cNvSpPr>
          <p:nvPr>
            <p:ph idx="1"/>
          </p:nvPr>
        </p:nvSpPr>
        <p:spPr/>
        <p:txBody>
          <a:bodyPr/>
          <a:lstStyle/>
          <a:p>
            <a:r>
              <a:rPr lang="en-US" dirty="0"/>
              <a:t> Users</a:t>
            </a:r>
          </a:p>
          <a:p>
            <a:pPr lvl="1"/>
            <a:r>
              <a:rPr lang="en-US" dirty="0"/>
              <a:t>Speaker dependent system</a:t>
            </a:r>
          </a:p>
          <a:p>
            <a:pPr lvl="1"/>
            <a:r>
              <a:rPr lang="en-US" dirty="0"/>
              <a:t>Speaker independent system</a:t>
            </a:r>
          </a:p>
          <a:p>
            <a:pPr lvl="1"/>
            <a:r>
              <a:rPr lang="en-US" dirty="0"/>
              <a:t>Speaker adaptive system</a:t>
            </a:r>
          </a:p>
          <a:p>
            <a:r>
              <a:rPr lang="en-US" dirty="0"/>
              <a:t>Vocabulary</a:t>
            </a:r>
          </a:p>
          <a:p>
            <a:pPr lvl="1"/>
            <a:r>
              <a:rPr lang="en-US" dirty="0"/>
              <a:t>small vocabulary : tens of word</a:t>
            </a:r>
          </a:p>
          <a:p>
            <a:pPr lvl="1"/>
            <a:r>
              <a:rPr lang="en-US" dirty="0"/>
              <a:t>medium vocabulary : hundreds of words</a:t>
            </a:r>
          </a:p>
          <a:p>
            <a:pPr lvl="1"/>
            <a:r>
              <a:rPr lang="en-US" dirty="0"/>
              <a:t>large vocabulary : thousands of words</a:t>
            </a:r>
          </a:p>
          <a:p>
            <a:pPr lvl="1"/>
            <a:r>
              <a:rPr lang="en-US" dirty="0"/>
              <a:t>very-large vocabulary : tens of thousands of words</a:t>
            </a:r>
          </a:p>
          <a:p>
            <a:r>
              <a:rPr lang="en-US" dirty="0"/>
              <a:t> Word pattern</a:t>
            </a:r>
          </a:p>
          <a:p>
            <a:pPr lvl="1"/>
            <a:r>
              <a:rPr lang="en-US" dirty="0"/>
              <a:t>isolated-word system : single words at a time </a:t>
            </a:r>
          </a:p>
          <a:p>
            <a:pPr lvl="1"/>
            <a:r>
              <a:rPr lang="en-US" dirty="0"/>
              <a:t>continuous speech system : words are connected together</a:t>
            </a:r>
          </a:p>
        </p:txBody>
      </p:sp>
      <p:sp>
        <p:nvSpPr>
          <p:cNvPr id="4" name="日期占位符 3"/>
          <p:cNvSpPr>
            <a:spLocks noGrp="1"/>
          </p:cNvSpPr>
          <p:nvPr>
            <p:ph type="dt" sz="half" idx="10"/>
          </p:nvPr>
        </p:nvSpPr>
        <p:spPr/>
        <p:txBody>
          <a:bodyPr/>
          <a:lstStyle/>
          <a:p>
            <a:fld id="{568E3CEA-F198-483E-B136-E6DE4D19DBBA}" type="datetime1">
              <a:rPr lang="en-US" smtClean="0"/>
              <a:t>4/14/2022</a:t>
            </a:fld>
            <a:endParaRPr lang="en-US"/>
          </a:p>
        </p:txBody>
      </p:sp>
      <p:sp>
        <p:nvSpPr>
          <p:cNvPr id="5" name="页脚占位符 4"/>
          <p:cNvSpPr>
            <a:spLocks noGrp="1"/>
          </p:cNvSpPr>
          <p:nvPr>
            <p:ph type="ftr" sz="quarter" idx="11"/>
          </p:nvPr>
        </p:nvSpPr>
        <p:spPr/>
        <p:txBody>
          <a:bodyPr/>
          <a:lstStyle/>
          <a:p>
            <a:r>
              <a:rPr lang="en-US"/>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spTree>
    <p:extLst>
      <p:ext uri="{BB962C8B-B14F-4D97-AF65-F5344CB8AC3E}">
        <p14:creationId xmlns:p14="http://schemas.microsoft.com/office/powerpoint/2010/main" val="200045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1952 –  Automatic Digit Recognition (AUDREY)</a:t>
            </a:r>
          </a:p>
          <a:p>
            <a:pPr lvl="1"/>
            <a:r>
              <a:rPr lang="en-US" altLang="en-US" dirty="0"/>
              <a:t>Davis, </a:t>
            </a:r>
            <a:r>
              <a:rPr lang="en-US" altLang="en-US" dirty="0" err="1"/>
              <a:t>Biddulph</a:t>
            </a:r>
            <a:r>
              <a:rPr lang="en-US" altLang="en-US" dirty="0"/>
              <a:t>, </a:t>
            </a:r>
            <a:r>
              <a:rPr lang="en-US" altLang="en-US" dirty="0" err="1"/>
              <a:t>Balashek</a:t>
            </a:r>
            <a:r>
              <a:rPr lang="en-US" altLang="en-US" dirty="0"/>
              <a:t> (Bell Laboratories)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4/14/2022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9</a:t>
            </a:fld>
            <a:endParaRPr lang="en-US" altLang="zh-TW"/>
          </a:p>
        </p:txBody>
      </p:sp>
      <p:pic>
        <p:nvPicPr>
          <p:cNvPr id="7" name="Picture 4" descr="Audrey-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533832"/>
            <a:ext cx="5143500" cy="4406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Davis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039719" y="3921564"/>
            <a:ext cx="5070475" cy="23796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26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12143</TotalTime>
  <Words>3991</Words>
  <Application>Microsoft Office PowerPoint</Application>
  <PresentationFormat>全屏显示(4:3)</PresentationFormat>
  <Paragraphs>480</Paragraphs>
  <Slides>41</Slides>
  <Notes>21</Notes>
  <HiddenSlides>0</HiddenSlides>
  <MMClips>5</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1" baseType="lpstr">
      <vt:lpstr>新細明體</vt:lpstr>
      <vt:lpstr>等线</vt:lpstr>
      <vt:lpstr>宋体</vt:lpstr>
      <vt:lpstr>Arial</vt:lpstr>
      <vt:lpstr>Calibri</vt:lpstr>
      <vt:lpstr>Calibri Light</vt:lpstr>
      <vt:lpstr>Times New Roman</vt:lpstr>
      <vt:lpstr>Wingdings</vt:lpstr>
      <vt:lpstr>回顾</vt:lpstr>
      <vt:lpstr>Equation</vt:lpstr>
      <vt:lpstr>Expressive Human and Command Languages</vt:lpstr>
      <vt:lpstr>Outline</vt:lpstr>
      <vt:lpstr>Outline</vt:lpstr>
      <vt:lpstr>Introduction</vt:lpstr>
      <vt:lpstr>Introduction</vt:lpstr>
      <vt:lpstr>Outline</vt:lpstr>
      <vt:lpstr>Speech recognition</vt:lpstr>
      <vt:lpstr>Classification of speech recognition system</vt:lpstr>
      <vt:lpstr>History of ASR</vt:lpstr>
      <vt:lpstr>History of ASR</vt:lpstr>
      <vt:lpstr>History of ASR</vt:lpstr>
      <vt:lpstr>History of ASR</vt:lpstr>
      <vt:lpstr>History of ASR</vt:lpstr>
      <vt:lpstr>History of ASR</vt:lpstr>
      <vt:lpstr>History of ASR</vt:lpstr>
      <vt:lpstr>History of ASR</vt:lpstr>
      <vt:lpstr>History of ASR: 21st Century</vt:lpstr>
      <vt:lpstr>The place for spoken interaction</vt:lpstr>
      <vt:lpstr>The place for spoken interaction</vt:lpstr>
      <vt:lpstr>The place for spoken interaction</vt:lpstr>
      <vt:lpstr>Speech recognition applications</vt:lpstr>
      <vt:lpstr>Speech recognition applications</vt:lpstr>
      <vt:lpstr>Designing spoken interaction</vt:lpstr>
      <vt:lpstr>Designing spoken interaction</vt:lpstr>
      <vt:lpstr>Designing spoken interaction</vt:lpstr>
      <vt:lpstr>Designing spoken interaction</vt:lpstr>
      <vt:lpstr>Designing spoken interaction</vt:lpstr>
      <vt:lpstr>Spoken prompts and commands</vt:lpstr>
      <vt:lpstr>Spoken prompts and commands</vt:lpstr>
      <vt:lpstr>Outline</vt:lpstr>
      <vt:lpstr>Speech production</vt:lpstr>
      <vt:lpstr>Speech production</vt:lpstr>
      <vt:lpstr>Outline</vt:lpstr>
      <vt:lpstr>Human language technology</vt:lpstr>
      <vt:lpstr>Human language technology</vt:lpstr>
      <vt:lpstr>Human language technology</vt:lpstr>
      <vt:lpstr>Human language technology</vt:lpstr>
      <vt:lpstr>Human language technology</vt:lpstr>
      <vt:lpstr>Outline</vt:lpstr>
      <vt:lpstr>Command Languages</vt:lpstr>
      <vt:lpstr>Command Languages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 SHEN</cp:lastModifiedBy>
  <cp:revision>494</cp:revision>
  <dcterms:created xsi:type="dcterms:W3CDTF">2016-07-20T11:29:42Z</dcterms:created>
  <dcterms:modified xsi:type="dcterms:W3CDTF">2022-04-14T01:23:55Z</dcterms:modified>
</cp:coreProperties>
</file>